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72" r:id="rId2"/>
    <p:sldId id="257" r:id="rId3"/>
    <p:sldId id="258" r:id="rId4"/>
    <p:sldId id="259" r:id="rId5"/>
    <p:sldId id="273" r:id="rId6"/>
    <p:sldId id="260" r:id="rId7"/>
    <p:sldId id="270" r:id="rId8"/>
    <p:sldId id="271" r:id="rId9"/>
    <p:sldId id="274" r:id="rId10"/>
    <p:sldId id="275" r:id="rId11"/>
    <p:sldId id="262" r:id="rId12"/>
    <p:sldId id="263" r:id="rId13"/>
    <p:sldId id="264" r:id="rId14"/>
    <p:sldId id="265" r:id="rId15"/>
    <p:sldId id="266" r:id="rId16"/>
    <p:sldId id="268" r:id="rId17"/>
    <p:sldId id="269" r:id="rId18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9" d="100"/>
          <a:sy n="69" d="100"/>
        </p:scale>
        <p:origin x="75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AC5948-295E-41BB-AF2D-CF0178596AB8}" type="datetimeFigureOut">
              <a:rPr lang="pt-BR" smtClean="0"/>
              <a:t>16/01/2026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44D4CA-00E6-44CA-9843-70925F602B6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097366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baseline="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275851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>
                <a:ea typeface="Calibri"/>
                <a:cs typeface="Calibri"/>
              </a:rPr>
              <a:t>Promover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avanços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nos</a:t>
            </a:r>
            <a:r>
              <a:rPr lang="en-US">
                <a:ea typeface="Calibri"/>
                <a:cs typeface="Calibri"/>
              </a:rPr>
              <a:t> campos das redes </a:t>
            </a:r>
            <a:r>
              <a:rPr lang="en-US" err="1">
                <a:ea typeface="Calibri"/>
                <a:cs typeface="Calibri"/>
              </a:rPr>
              <a:t>sem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fio</a:t>
            </a:r>
            <a:r>
              <a:rPr lang="en-US">
                <a:ea typeface="Calibri"/>
                <a:cs typeface="Calibri"/>
              </a:rPr>
              <a:t> e </a:t>
            </a:r>
            <a:r>
              <a:rPr lang="en-US" err="1">
                <a:ea typeface="Calibri"/>
                <a:cs typeface="Calibri"/>
              </a:rPr>
              <a:t>inteligência</a:t>
            </a:r>
            <a:r>
              <a:rPr lang="en-US">
                <a:ea typeface="Calibri"/>
                <a:cs typeface="Calibri"/>
              </a:rPr>
              <a:t> artificial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06B94C-BD8B-450D-964E-9978D5554078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3073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**Sistema </a:t>
            </a:r>
            <a:r>
              <a:rPr lang="en-US" err="1"/>
              <a:t>Inteligente</a:t>
            </a:r>
            <a:r>
              <a:rPr lang="en-US"/>
              <a:t> de </a:t>
            </a:r>
            <a:r>
              <a:rPr lang="en-US" err="1"/>
              <a:t>Monitoramento</a:t>
            </a:r>
            <a:r>
              <a:rPr lang="en-US"/>
              <a:t> de </a:t>
            </a:r>
            <a:r>
              <a:rPr lang="en-US" err="1"/>
              <a:t>Trânsito</a:t>
            </a:r>
            <a:r>
              <a:rPr lang="en-US"/>
              <a:t> com </a:t>
            </a:r>
            <a:r>
              <a:rPr lang="en-US" err="1"/>
              <a:t>Câmeras</a:t>
            </a:r>
            <a:r>
              <a:rPr lang="en-US"/>
              <a:t> e IA**</a:t>
            </a:r>
            <a:endParaRPr lang="pt-BR"/>
          </a:p>
          <a:p>
            <a:r>
              <a:rPr lang="en-US"/>
              <a:t> </a:t>
            </a:r>
            <a:endParaRPr lang="pt-BR"/>
          </a:p>
          <a:p>
            <a:r>
              <a:rPr lang="en-US"/>
              <a:t>**</a:t>
            </a:r>
            <a:r>
              <a:rPr lang="en-US" err="1"/>
              <a:t>Objetivo</a:t>
            </a:r>
            <a:r>
              <a:rPr lang="en-US"/>
              <a:t>:**  </a:t>
            </a:r>
            <a:endParaRPr lang="pt-BR"/>
          </a:p>
          <a:p>
            <a:r>
              <a:rPr lang="en-US" err="1"/>
              <a:t>Reduzir</a:t>
            </a:r>
            <a:r>
              <a:rPr lang="en-US"/>
              <a:t> </a:t>
            </a:r>
            <a:r>
              <a:rPr lang="en-US" err="1"/>
              <a:t>acidentes</a:t>
            </a:r>
            <a:r>
              <a:rPr lang="en-US"/>
              <a:t> e </a:t>
            </a:r>
            <a:r>
              <a:rPr lang="en-US" err="1"/>
              <a:t>melhorar</a:t>
            </a:r>
            <a:r>
              <a:rPr lang="en-US"/>
              <a:t> a </a:t>
            </a:r>
            <a:r>
              <a:rPr lang="en-US" err="1"/>
              <a:t>segurança</a:t>
            </a:r>
            <a:r>
              <a:rPr lang="en-US"/>
              <a:t> no </a:t>
            </a:r>
            <a:r>
              <a:rPr lang="en-US" err="1"/>
              <a:t>trânsito</a:t>
            </a:r>
            <a:r>
              <a:rPr lang="en-US"/>
              <a:t> </a:t>
            </a:r>
            <a:r>
              <a:rPr lang="en-US" err="1"/>
              <a:t>por</a:t>
            </a:r>
            <a:r>
              <a:rPr lang="en-US"/>
              <a:t> </a:t>
            </a:r>
            <a:r>
              <a:rPr lang="en-US" err="1"/>
              <a:t>meio</a:t>
            </a:r>
            <a:r>
              <a:rPr lang="en-US"/>
              <a:t> de um </a:t>
            </a:r>
            <a:r>
              <a:rPr lang="en-US" err="1"/>
              <a:t>sistema</a:t>
            </a:r>
            <a:r>
              <a:rPr lang="en-US"/>
              <a:t> </a:t>
            </a:r>
            <a:r>
              <a:rPr lang="en-US" err="1"/>
              <a:t>automatizado</a:t>
            </a:r>
            <a:r>
              <a:rPr lang="en-US"/>
              <a:t> e </a:t>
            </a:r>
            <a:r>
              <a:rPr lang="en-US" err="1"/>
              <a:t>em</a:t>
            </a:r>
            <a:r>
              <a:rPr lang="en-US"/>
              <a:t> tempo real.</a:t>
            </a:r>
            <a:endParaRPr lang="pt-BR"/>
          </a:p>
          <a:p>
            <a:r>
              <a:rPr lang="en-US"/>
              <a:t> </a:t>
            </a:r>
            <a:endParaRPr lang="pt-BR"/>
          </a:p>
          <a:p>
            <a:r>
              <a:rPr lang="en-US"/>
              <a:t>**Como </a:t>
            </a:r>
            <a:r>
              <a:rPr lang="en-US" err="1"/>
              <a:t>Funciona</a:t>
            </a:r>
            <a:r>
              <a:rPr lang="en-US"/>
              <a:t>:**  </a:t>
            </a:r>
            <a:endParaRPr lang="pt-BR"/>
          </a:p>
          <a:p>
            <a:r>
              <a:rPr lang="en-US"/>
              <a:t>- </a:t>
            </a:r>
            <a:r>
              <a:rPr lang="en-US" err="1"/>
              <a:t>Câmeras</a:t>
            </a:r>
            <a:r>
              <a:rPr lang="en-US"/>
              <a:t> </a:t>
            </a:r>
            <a:r>
              <a:rPr lang="en-US" err="1"/>
              <a:t>instaladas</a:t>
            </a:r>
            <a:r>
              <a:rPr lang="en-US"/>
              <a:t> </a:t>
            </a:r>
            <a:r>
              <a:rPr lang="en-US" err="1"/>
              <a:t>em</a:t>
            </a:r>
            <a:r>
              <a:rPr lang="en-US"/>
              <a:t> vias </a:t>
            </a:r>
            <a:r>
              <a:rPr lang="en-US" err="1"/>
              <a:t>públicas</a:t>
            </a:r>
            <a:r>
              <a:rPr lang="en-US"/>
              <a:t> </a:t>
            </a:r>
            <a:r>
              <a:rPr lang="en-US" err="1"/>
              <a:t>utilizam</a:t>
            </a:r>
            <a:r>
              <a:rPr lang="en-US"/>
              <a:t> </a:t>
            </a:r>
            <a:r>
              <a:rPr lang="en-US" err="1"/>
              <a:t>inteligência</a:t>
            </a:r>
            <a:r>
              <a:rPr lang="en-US"/>
              <a:t> artificial para </a:t>
            </a:r>
            <a:r>
              <a:rPr lang="en-US" err="1"/>
              <a:t>detectar</a:t>
            </a:r>
            <a:r>
              <a:rPr lang="en-US"/>
              <a:t> </a:t>
            </a:r>
            <a:r>
              <a:rPr lang="en-US" err="1"/>
              <a:t>veículos</a:t>
            </a:r>
            <a:r>
              <a:rPr lang="en-US"/>
              <a:t> e </a:t>
            </a:r>
            <a:r>
              <a:rPr lang="en-US" err="1"/>
              <a:t>pedestres</a:t>
            </a:r>
            <a:r>
              <a:rPr lang="en-US"/>
              <a:t>.  </a:t>
            </a:r>
            <a:endParaRPr lang="pt-BR"/>
          </a:p>
          <a:p>
            <a:r>
              <a:rPr lang="en-US"/>
              <a:t>- O </a:t>
            </a:r>
            <a:r>
              <a:rPr lang="en-US" err="1"/>
              <a:t>sistema</a:t>
            </a:r>
            <a:r>
              <a:rPr lang="en-US"/>
              <a:t> </a:t>
            </a:r>
            <a:r>
              <a:rPr lang="en-US" err="1"/>
              <a:t>calcula</a:t>
            </a:r>
            <a:r>
              <a:rPr lang="en-US"/>
              <a:t> a </a:t>
            </a:r>
            <a:r>
              <a:rPr lang="en-US" err="1"/>
              <a:t>velocidade</a:t>
            </a:r>
            <a:r>
              <a:rPr lang="en-US"/>
              <a:t> dos </a:t>
            </a:r>
            <a:r>
              <a:rPr lang="en-US" err="1"/>
              <a:t>veículos</a:t>
            </a:r>
            <a:r>
              <a:rPr lang="en-US"/>
              <a:t> e a </a:t>
            </a:r>
            <a:r>
              <a:rPr lang="en-US" err="1"/>
              <a:t>distância</a:t>
            </a:r>
            <a:r>
              <a:rPr lang="en-US"/>
              <a:t> entre </a:t>
            </a:r>
            <a:r>
              <a:rPr lang="en-US" err="1"/>
              <a:t>eles</a:t>
            </a:r>
            <a:r>
              <a:rPr lang="en-US"/>
              <a:t> e </a:t>
            </a:r>
            <a:r>
              <a:rPr lang="en-US" err="1"/>
              <a:t>os</a:t>
            </a:r>
            <a:r>
              <a:rPr lang="en-US"/>
              <a:t> </a:t>
            </a:r>
            <a:r>
              <a:rPr lang="en-US" err="1"/>
              <a:t>pedestres</a:t>
            </a:r>
            <a:r>
              <a:rPr lang="en-US"/>
              <a:t>.  </a:t>
            </a:r>
            <a:endParaRPr lang="pt-BR"/>
          </a:p>
          <a:p>
            <a:r>
              <a:rPr lang="en-US"/>
              <a:t>- </a:t>
            </a:r>
            <a:r>
              <a:rPr lang="en-US" err="1"/>
              <a:t>Identifica</a:t>
            </a:r>
            <a:r>
              <a:rPr lang="en-US"/>
              <a:t> </a:t>
            </a:r>
            <a:r>
              <a:rPr lang="en-US" err="1"/>
              <a:t>automaticamente</a:t>
            </a:r>
            <a:r>
              <a:rPr lang="en-US"/>
              <a:t> </a:t>
            </a:r>
            <a:r>
              <a:rPr lang="en-US" err="1"/>
              <a:t>infrações</a:t>
            </a:r>
            <a:r>
              <a:rPr lang="en-US"/>
              <a:t>, </a:t>
            </a:r>
            <a:r>
              <a:rPr lang="en-US" err="1"/>
              <a:t>como</a:t>
            </a:r>
            <a:r>
              <a:rPr lang="en-US"/>
              <a:t> </a:t>
            </a:r>
            <a:r>
              <a:rPr lang="en-US" err="1"/>
              <a:t>excesso</a:t>
            </a:r>
            <a:r>
              <a:rPr lang="en-US"/>
              <a:t> de </a:t>
            </a:r>
            <a:r>
              <a:rPr lang="en-US" err="1"/>
              <a:t>velocidade</a:t>
            </a:r>
            <a:r>
              <a:rPr lang="en-US"/>
              <a:t> e </a:t>
            </a:r>
            <a:r>
              <a:rPr lang="en-US" err="1"/>
              <a:t>risco</a:t>
            </a:r>
            <a:r>
              <a:rPr lang="en-US"/>
              <a:t> de </a:t>
            </a:r>
            <a:r>
              <a:rPr lang="en-US" err="1"/>
              <a:t>colisão</a:t>
            </a:r>
            <a:r>
              <a:rPr lang="en-US"/>
              <a:t>.  </a:t>
            </a:r>
            <a:endParaRPr lang="pt-BR"/>
          </a:p>
          <a:p>
            <a:r>
              <a:rPr lang="en-US"/>
              <a:t>- </a:t>
            </a:r>
            <a:r>
              <a:rPr lang="en-US" err="1"/>
              <a:t>Os</a:t>
            </a:r>
            <a:r>
              <a:rPr lang="en-US"/>
              <a:t> dados </a:t>
            </a:r>
            <a:r>
              <a:rPr lang="en-US" err="1"/>
              <a:t>são</a:t>
            </a:r>
            <a:r>
              <a:rPr lang="en-US"/>
              <a:t> </a:t>
            </a:r>
            <a:r>
              <a:rPr lang="en-US" err="1"/>
              <a:t>processados</a:t>
            </a:r>
            <a:r>
              <a:rPr lang="en-US"/>
              <a:t> </a:t>
            </a:r>
            <a:r>
              <a:rPr lang="en-US" err="1"/>
              <a:t>localmente</a:t>
            </a:r>
            <a:r>
              <a:rPr lang="en-US"/>
              <a:t> (</a:t>
            </a:r>
            <a:r>
              <a:rPr lang="en-US" err="1"/>
              <a:t>sem</a:t>
            </a:r>
            <a:r>
              <a:rPr lang="en-US"/>
              <a:t> </a:t>
            </a:r>
            <a:r>
              <a:rPr lang="en-US" err="1"/>
              <a:t>necessidade</a:t>
            </a:r>
            <a:r>
              <a:rPr lang="en-US"/>
              <a:t> de </a:t>
            </a:r>
            <a:r>
              <a:rPr lang="en-US" err="1"/>
              <a:t>nuvem</a:t>
            </a:r>
            <a:r>
              <a:rPr lang="en-US"/>
              <a:t>), </a:t>
            </a:r>
            <a:r>
              <a:rPr lang="en-US" err="1"/>
              <a:t>garantindo</a:t>
            </a:r>
            <a:r>
              <a:rPr lang="en-US"/>
              <a:t> </a:t>
            </a:r>
            <a:r>
              <a:rPr lang="en-US" err="1"/>
              <a:t>agilidade</a:t>
            </a:r>
            <a:r>
              <a:rPr lang="en-US"/>
              <a:t> e </a:t>
            </a:r>
            <a:r>
              <a:rPr lang="en-US" err="1"/>
              <a:t>privacidade</a:t>
            </a:r>
            <a:r>
              <a:rPr lang="en-US"/>
              <a:t>.</a:t>
            </a:r>
            <a:endParaRPr lang="pt-BR"/>
          </a:p>
          <a:p>
            <a:r>
              <a:rPr lang="en-US"/>
              <a:t> </a:t>
            </a:r>
            <a:endParaRPr lang="pt-BR"/>
          </a:p>
          <a:p>
            <a:r>
              <a:rPr lang="en-US"/>
              <a:t>**</a:t>
            </a:r>
            <a:r>
              <a:rPr lang="en-US" err="1"/>
              <a:t>Resultados</a:t>
            </a:r>
            <a:r>
              <a:rPr lang="en-US"/>
              <a:t>:**  </a:t>
            </a:r>
            <a:endParaRPr lang="pt-BR"/>
          </a:p>
          <a:p>
            <a:r>
              <a:rPr lang="en-US"/>
              <a:t>- </a:t>
            </a:r>
            <a:r>
              <a:rPr lang="en-US" err="1"/>
              <a:t>Precisão</a:t>
            </a:r>
            <a:r>
              <a:rPr lang="en-US"/>
              <a:t> de ±5 km/h </a:t>
            </a:r>
            <a:r>
              <a:rPr lang="en-US" err="1"/>
              <a:t>na</a:t>
            </a:r>
            <a:r>
              <a:rPr lang="en-US"/>
              <a:t> </a:t>
            </a:r>
            <a:r>
              <a:rPr lang="en-US" err="1"/>
              <a:t>velocidade</a:t>
            </a:r>
            <a:r>
              <a:rPr lang="en-US"/>
              <a:t> e ±1,2 m </a:t>
            </a:r>
            <a:r>
              <a:rPr lang="en-US" err="1"/>
              <a:t>na</a:t>
            </a:r>
            <a:r>
              <a:rPr lang="en-US"/>
              <a:t> </a:t>
            </a:r>
            <a:r>
              <a:rPr lang="en-US" err="1"/>
              <a:t>distância</a:t>
            </a:r>
            <a:r>
              <a:rPr lang="en-US"/>
              <a:t>.  </a:t>
            </a:r>
            <a:endParaRPr lang="pt-BR"/>
          </a:p>
          <a:p>
            <a:r>
              <a:rPr lang="en-US"/>
              <a:t>- </a:t>
            </a:r>
            <a:r>
              <a:rPr lang="en-US" err="1"/>
              <a:t>Detecção</a:t>
            </a:r>
            <a:r>
              <a:rPr lang="en-US"/>
              <a:t> </a:t>
            </a:r>
            <a:r>
              <a:rPr lang="en-US" err="1"/>
              <a:t>em</a:t>
            </a:r>
            <a:r>
              <a:rPr lang="en-US"/>
              <a:t> tempo real (</a:t>
            </a:r>
            <a:r>
              <a:rPr lang="en-US" err="1"/>
              <a:t>até</a:t>
            </a:r>
            <a:r>
              <a:rPr lang="en-US"/>
              <a:t> 43 </a:t>
            </a:r>
            <a:r>
              <a:rPr lang="en-US" err="1"/>
              <a:t>quadros</a:t>
            </a:r>
            <a:r>
              <a:rPr lang="en-US"/>
              <a:t> </a:t>
            </a:r>
            <a:r>
              <a:rPr lang="en-US" err="1"/>
              <a:t>por</a:t>
            </a:r>
            <a:r>
              <a:rPr lang="en-US"/>
              <a:t> </a:t>
            </a:r>
            <a:r>
              <a:rPr lang="en-US" err="1"/>
              <a:t>segundo</a:t>
            </a:r>
            <a:r>
              <a:rPr lang="en-US"/>
              <a:t>).  </a:t>
            </a:r>
            <a:endParaRPr lang="pt-BR"/>
          </a:p>
          <a:p>
            <a:r>
              <a:rPr lang="en-US"/>
              <a:t>- </a:t>
            </a:r>
            <a:r>
              <a:rPr lang="en-US" err="1"/>
              <a:t>Painel</a:t>
            </a:r>
            <a:r>
              <a:rPr lang="en-US"/>
              <a:t> </a:t>
            </a:r>
            <a:r>
              <a:rPr lang="en-US" err="1"/>
              <a:t>interativo</a:t>
            </a:r>
            <a:r>
              <a:rPr lang="en-US"/>
              <a:t> para </a:t>
            </a:r>
            <a:r>
              <a:rPr lang="en-US" err="1"/>
              <a:t>visualização</a:t>
            </a:r>
            <a:r>
              <a:rPr lang="en-US"/>
              <a:t> de </a:t>
            </a:r>
            <a:r>
              <a:rPr lang="en-US" err="1"/>
              <a:t>alertas</a:t>
            </a:r>
            <a:r>
              <a:rPr lang="en-US"/>
              <a:t> e dados do </a:t>
            </a:r>
            <a:r>
              <a:rPr lang="en-US" err="1"/>
              <a:t>tráfego</a:t>
            </a:r>
            <a:r>
              <a:rPr lang="en-US"/>
              <a:t>.</a:t>
            </a:r>
            <a:endParaRPr lang="pt-BR"/>
          </a:p>
          <a:p>
            <a:r>
              <a:rPr lang="en-US"/>
              <a:t> </a:t>
            </a:r>
            <a:endParaRPr lang="pt-BR"/>
          </a:p>
          <a:p>
            <a:r>
              <a:rPr lang="en-US"/>
              <a:t>**</a:t>
            </a:r>
            <a:r>
              <a:rPr lang="en-US" err="1"/>
              <a:t>Aplicação</a:t>
            </a:r>
            <a:r>
              <a:rPr lang="en-US"/>
              <a:t>:**  </a:t>
            </a:r>
            <a:endParaRPr lang="pt-BR"/>
          </a:p>
          <a:p>
            <a:r>
              <a:rPr lang="en-US"/>
              <a:t>Ideal para </a:t>
            </a:r>
            <a:r>
              <a:rPr lang="en-US" err="1"/>
              <a:t>ruas</a:t>
            </a:r>
            <a:r>
              <a:rPr lang="en-US"/>
              <a:t> </a:t>
            </a:r>
            <a:r>
              <a:rPr lang="en-US" err="1"/>
              <a:t>movimentadas</a:t>
            </a:r>
            <a:r>
              <a:rPr lang="en-US"/>
              <a:t>, </a:t>
            </a:r>
            <a:r>
              <a:rPr lang="en-US" err="1"/>
              <a:t>proximidades</a:t>
            </a:r>
            <a:r>
              <a:rPr lang="en-US"/>
              <a:t> de </a:t>
            </a:r>
            <a:r>
              <a:rPr lang="en-US" err="1"/>
              <a:t>escolas</a:t>
            </a:r>
            <a:r>
              <a:rPr lang="en-US"/>
              <a:t>, </a:t>
            </a:r>
            <a:r>
              <a:rPr lang="en-US" err="1"/>
              <a:t>hospitais</a:t>
            </a:r>
            <a:r>
              <a:rPr lang="en-US"/>
              <a:t> e </a:t>
            </a:r>
            <a:r>
              <a:rPr lang="en-US" err="1"/>
              <a:t>cruzamentos</a:t>
            </a:r>
            <a:r>
              <a:rPr lang="en-US"/>
              <a:t>, </a:t>
            </a:r>
            <a:r>
              <a:rPr lang="en-US" err="1"/>
              <a:t>contribuindo</a:t>
            </a:r>
            <a:r>
              <a:rPr lang="en-US"/>
              <a:t> para </a:t>
            </a:r>
            <a:r>
              <a:rPr lang="en-US" err="1"/>
              <a:t>cidades</a:t>
            </a:r>
            <a:r>
              <a:rPr lang="en-US"/>
              <a:t> </a:t>
            </a:r>
            <a:r>
              <a:rPr lang="en-US" err="1"/>
              <a:t>mais</a:t>
            </a:r>
            <a:r>
              <a:rPr lang="en-US"/>
              <a:t> </a:t>
            </a:r>
            <a:r>
              <a:rPr lang="en-US" err="1"/>
              <a:t>seguras</a:t>
            </a:r>
            <a:r>
              <a:rPr lang="en-US"/>
              <a:t> e </a:t>
            </a:r>
            <a:r>
              <a:rPr lang="en-US" err="1"/>
              <a:t>inteligentes</a:t>
            </a:r>
            <a:r>
              <a:rPr lang="en-US"/>
              <a:t>.</a:t>
            </a:r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06B94C-BD8B-450D-964E-9978D5554078}" type="slidenum">
              <a:rPr lang="pt-BR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092623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Detecção</a:t>
            </a:r>
            <a:r>
              <a:rPr lang="en-US"/>
              <a:t> de </a:t>
            </a:r>
            <a:r>
              <a:rPr lang="en-US" err="1"/>
              <a:t>comportamentos</a:t>
            </a:r>
            <a:r>
              <a:rPr lang="en-US"/>
              <a:t> de </a:t>
            </a:r>
            <a:r>
              <a:rPr lang="en-US" err="1"/>
              <a:t>risco</a:t>
            </a:r>
            <a:r>
              <a:rPr lang="en-US"/>
              <a:t> </a:t>
            </a:r>
            <a:r>
              <a:rPr lang="en-US" err="1"/>
              <a:t>ao</a:t>
            </a:r>
            <a:r>
              <a:rPr lang="en-US"/>
              <a:t> volante, </a:t>
            </a:r>
            <a:r>
              <a:rPr lang="en-US" err="1"/>
              <a:t>como</a:t>
            </a:r>
            <a:r>
              <a:rPr lang="en-US"/>
              <a:t> </a:t>
            </a:r>
            <a:r>
              <a:rPr lang="en-US" err="1"/>
              <a:t>sonolência</a:t>
            </a:r>
            <a:r>
              <a:rPr lang="en-US"/>
              <a:t>, </a:t>
            </a:r>
            <a:r>
              <a:rPr lang="en-US" err="1"/>
              <a:t>postura</a:t>
            </a:r>
            <a:r>
              <a:rPr lang="en-US"/>
              <a:t> </a:t>
            </a:r>
            <a:r>
              <a:rPr lang="en-US" err="1"/>
              <a:t>inadequada</a:t>
            </a:r>
            <a:r>
              <a:rPr lang="en-US"/>
              <a:t>, </a:t>
            </a:r>
            <a:r>
              <a:rPr lang="en-US" err="1"/>
              <a:t>ausência</a:t>
            </a:r>
            <a:r>
              <a:rPr lang="en-US"/>
              <a:t> de </a:t>
            </a:r>
            <a:r>
              <a:rPr lang="en-US" err="1"/>
              <a:t>cinto</a:t>
            </a:r>
            <a:r>
              <a:rPr lang="en-US"/>
              <a:t> de </a:t>
            </a:r>
            <a:r>
              <a:rPr lang="en-US" err="1"/>
              <a:t>segurança</a:t>
            </a:r>
            <a:r>
              <a:rPr lang="en-US"/>
              <a:t> e </a:t>
            </a:r>
            <a:r>
              <a:rPr lang="en-US" err="1"/>
              <a:t>distrações</a:t>
            </a:r>
            <a:r>
              <a:rPr lang="en-US"/>
              <a:t> (e.g., </a:t>
            </a:r>
            <a:r>
              <a:rPr lang="en-US" err="1"/>
              <a:t>uso</a:t>
            </a:r>
            <a:r>
              <a:rPr lang="en-US"/>
              <a:t> de </a:t>
            </a:r>
            <a:r>
              <a:rPr lang="en-US" err="1"/>
              <a:t>celular</a:t>
            </a:r>
            <a:r>
              <a:rPr lang="en-US"/>
              <a:t>, </a:t>
            </a:r>
            <a:r>
              <a:rPr lang="en-US" err="1"/>
              <a:t>fumar</a:t>
            </a:r>
            <a:r>
              <a:rPr lang="en-US"/>
              <a:t>), </a:t>
            </a:r>
            <a:r>
              <a:rPr lang="en-US" err="1"/>
              <a:t>causam</a:t>
            </a:r>
            <a:r>
              <a:rPr lang="en-US"/>
              <a:t> </a:t>
            </a:r>
            <a:r>
              <a:rPr lang="en-US" err="1"/>
              <a:t>diversos</a:t>
            </a:r>
            <a:r>
              <a:rPr lang="en-US"/>
              <a:t> </a:t>
            </a:r>
            <a:r>
              <a:rPr lang="en-US" err="1"/>
              <a:t>acidentes</a:t>
            </a:r>
            <a:r>
              <a:rPr lang="en-US"/>
              <a:t> </a:t>
            </a:r>
            <a:r>
              <a:rPr lang="en-US" err="1"/>
              <a:t>diariamente</a:t>
            </a:r>
            <a:r>
              <a:rPr lang="en-US"/>
              <a:t>.</a:t>
            </a:r>
          </a:p>
          <a:p>
            <a:endParaRPr lang="en-US">
              <a:ea typeface="Calibri"/>
              <a:cs typeface="Calibri"/>
            </a:endParaRPr>
          </a:p>
          <a:p>
            <a:r>
              <a:rPr lang="en-US"/>
              <a:t>**</a:t>
            </a:r>
            <a:r>
              <a:rPr lang="en-US" err="1"/>
              <a:t>Título</a:t>
            </a:r>
            <a:r>
              <a:rPr lang="en-US"/>
              <a:t>: Sistema </a:t>
            </a:r>
            <a:r>
              <a:rPr lang="en-US" err="1"/>
              <a:t>Inteligente</a:t>
            </a:r>
            <a:r>
              <a:rPr lang="en-US"/>
              <a:t> para Monitoramento Seguro do Motorista**</a:t>
            </a:r>
          </a:p>
          <a:p>
            <a:r>
              <a:rPr lang="en-US"/>
              <a:t> </a:t>
            </a:r>
            <a:endParaRPr lang="en-US">
              <a:ea typeface="Calibri"/>
              <a:cs typeface="Calibri"/>
            </a:endParaRPr>
          </a:p>
          <a:p>
            <a:r>
              <a:rPr lang="en-US"/>
              <a:t>**</a:t>
            </a:r>
            <a:r>
              <a:rPr lang="en-US" err="1"/>
              <a:t>Objetivo</a:t>
            </a:r>
            <a:r>
              <a:rPr lang="en-US"/>
              <a:t>:**</a:t>
            </a:r>
          </a:p>
          <a:p>
            <a:r>
              <a:rPr lang="en-US" err="1"/>
              <a:t>Desenvolver</a:t>
            </a:r>
            <a:r>
              <a:rPr lang="en-US"/>
              <a:t> um </a:t>
            </a:r>
            <a:r>
              <a:rPr lang="en-US" err="1"/>
              <a:t>sistema</a:t>
            </a:r>
            <a:r>
              <a:rPr lang="en-US"/>
              <a:t> acessível e em tempo real para detectar comportamentos de risco ao volante, como **sonolência, uso de celular, fumo e não uso do cinto de segurança**, com o intuito de reduzir acidentes de trânsito.</a:t>
            </a:r>
          </a:p>
          <a:p>
            <a:r>
              <a:rPr lang="en-US"/>
              <a:t> </a:t>
            </a:r>
            <a:endParaRPr lang="en-US">
              <a:ea typeface="Calibri"/>
              <a:cs typeface="Calibri"/>
            </a:endParaRPr>
          </a:p>
          <a:p>
            <a:r>
              <a:rPr lang="en-US"/>
              <a:t>**Como </a:t>
            </a:r>
            <a:r>
              <a:rPr lang="en-US" err="1"/>
              <a:t>Funciona</a:t>
            </a:r>
            <a:r>
              <a:rPr lang="en-US"/>
              <a:t>:**</a:t>
            </a:r>
          </a:p>
          <a:p>
            <a:r>
              <a:rPr lang="en-US"/>
              <a:t>- Uma </a:t>
            </a:r>
            <a:r>
              <a:rPr lang="en-US" err="1"/>
              <a:t>câmera</a:t>
            </a:r>
            <a:r>
              <a:rPr lang="en-US"/>
              <a:t> filma o motorista em tempo real.</a:t>
            </a:r>
          </a:p>
          <a:p>
            <a:r>
              <a:rPr lang="en-US"/>
              <a:t>- A </a:t>
            </a:r>
            <a:r>
              <a:rPr lang="en-US" err="1"/>
              <a:t>inteligência</a:t>
            </a:r>
            <a:r>
              <a:rPr lang="en-US"/>
              <a:t> artificial analisa o vídeo para identificar:</a:t>
            </a:r>
          </a:p>
          <a:p>
            <a:r>
              <a:rPr lang="en-US"/>
              <a:t>  - </a:t>
            </a:r>
            <a:r>
              <a:rPr lang="en-US" err="1"/>
              <a:t>Sinais</a:t>
            </a:r>
            <a:r>
              <a:rPr lang="en-US"/>
              <a:t> de sonolência (olhos fechados, postura incorreta).</a:t>
            </a:r>
          </a:p>
          <a:p>
            <a:r>
              <a:rPr lang="en-US"/>
              <a:t>  - </a:t>
            </a:r>
            <a:r>
              <a:rPr lang="en-US" err="1"/>
              <a:t>Uso</a:t>
            </a:r>
            <a:r>
              <a:rPr lang="en-US"/>
              <a:t> de celular, fumo ou ausência do cinto.</a:t>
            </a:r>
          </a:p>
          <a:p>
            <a:r>
              <a:rPr lang="en-US"/>
              <a:t>- O </a:t>
            </a:r>
            <a:r>
              <a:rPr lang="en-US" err="1"/>
              <a:t>sistema</a:t>
            </a:r>
            <a:r>
              <a:rPr lang="en-US"/>
              <a:t> roda em um **mini-computador (Raspberry Pi)** com um acelerador de IA, tornando-o rápido e eficiente.</a:t>
            </a:r>
          </a:p>
          <a:p>
            <a:r>
              <a:rPr lang="en-US"/>
              <a:t>- </a:t>
            </a:r>
            <a:r>
              <a:rPr lang="en-US" err="1"/>
              <a:t>Alertas</a:t>
            </a:r>
            <a:r>
              <a:rPr lang="en-US"/>
              <a:t> </a:t>
            </a:r>
            <a:r>
              <a:rPr lang="en-US" err="1"/>
              <a:t>sonoros</a:t>
            </a:r>
            <a:r>
              <a:rPr lang="en-US"/>
              <a:t> ou visuais são acionados sempre que um risco é detectado.</a:t>
            </a:r>
          </a:p>
          <a:p>
            <a:r>
              <a:rPr lang="en-US"/>
              <a:t> </a:t>
            </a:r>
            <a:endParaRPr lang="en-US">
              <a:ea typeface="Calibri"/>
              <a:cs typeface="Calibri"/>
            </a:endParaRPr>
          </a:p>
          <a:p>
            <a:r>
              <a:rPr lang="en-US"/>
              <a:t>**</a:t>
            </a:r>
            <a:r>
              <a:rPr lang="en-US" err="1"/>
              <a:t>Resultados</a:t>
            </a:r>
            <a:r>
              <a:rPr lang="en-US"/>
              <a:t>:**</a:t>
            </a:r>
          </a:p>
          <a:p>
            <a:r>
              <a:rPr lang="en-US"/>
              <a:t>- **</a:t>
            </a:r>
            <a:r>
              <a:rPr lang="en-US" err="1"/>
              <a:t>Precisão</a:t>
            </a:r>
            <a:r>
              <a:rPr lang="en-US"/>
              <a:t> de 98,66%** na detecção de sonolência.</a:t>
            </a:r>
          </a:p>
          <a:p>
            <a:r>
              <a:rPr lang="en-US"/>
              <a:t>- </a:t>
            </a:r>
            <a:r>
              <a:rPr lang="en-US" err="1"/>
              <a:t>Processa</a:t>
            </a:r>
            <a:r>
              <a:rPr lang="en-US"/>
              <a:t> **40 frames por segundo** (tempo real).</a:t>
            </a:r>
          </a:p>
          <a:p>
            <a:r>
              <a:rPr lang="en-US"/>
              <a:t>- Baixo </a:t>
            </a:r>
            <a:r>
              <a:rPr lang="en-US" err="1"/>
              <a:t>consumo</a:t>
            </a:r>
            <a:r>
              <a:rPr lang="en-US"/>
              <a:t> de recursos: ideal para uso contínuo.</a:t>
            </a:r>
          </a:p>
          <a:p>
            <a:r>
              <a:rPr lang="en-US"/>
              <a:t> </a:t>
            </a:r>
            <a:endParaRPr lang="en-US">
              <a:ea typeface="Calibri"/>
              <a:cs typeface="Calibri"/>
            </a:endParaRPr>
          </a:p>
          <a:p>
            <a:r>
              <a:rPr lang="en-US"/>
              <a:t>**</a:t>
            </a:r>
            <a:r>
              <a:rPr lang="en-US" err="1"/>
              <a:t>Aplicação</a:t>
            </a:r>
            <a:r>
              <a:rPr lang="en-US"/>
              <a:t>:**</a:t>
            </a:r>
          </a:p>
          <a:p>
            <a:r>
              <a:rPr lang="en-US"/>
              <a:t>Pode ser </a:t>
            </a:r>
            <a:r>
              <a:rPr lang="en-US" err="1"/>
              <a:t>instalado</a:t>
            </a:r>
            <a:r>
              <a:rPr lang="en-US"/>
              <a:t> em **qualquer veículo**, especialmente frotas de caminhões, ônibus e táxis, oferecendo uma solução de segurança avançada e de baixo custo para motoristas profissionais e usuários em geral.</a:t>
            </a:r>
          </a:p>
          <a:p>
            <a:r>
              <a:rPr lang="en-US"/>
              <a:t> </a:t>
            </a:r>
            <a:endParaRPr lang="en-US">
              <a:ea typeface="Calibri"/>
              <a:cs typeface="Calibri"/>
            </a:endParaRPr>
          </a:p>
          <a:p>
            <a:r>
              <a:rPr lang="en-US"/>
              <a:t>**Impacto: </a:t>
            </a:r>
            <a:r>
              <a:rPr lang="en-US" err="1"/>
              <a:t>Tecnologia</a:t>
            </a:r>
            <a:r>
              <a:rPr lang="en-US"/>
              <a:t> </a:t>
            </a:r>
            <a:r>
              <a:rPr lang="en-US" err="1"/>
              <a:t>acessível</a:t>
            </a:r>
            <a:r>
              <a:rPr lang="en-US"/>
              <a:t> para </a:t>
            </a:r>
            <a:r>
              <a:rPr lang="en-US" err="1"/>
              <a:t>salvar</a:t>
            </a:r>
            <a:r>
              <a:rPr lang="en-US"/>
              <a:t> </a:t>
            </a:r>
            <a:r>
              <a:rPr lang="en-US" err="1"/>
              <a:t>vidas</a:t>
            </a:r>
            <a:r>
              <a:rPr lang="en-US"/>
              <a:t> no </a:t>
            </a:r>
            <a:r>
              <a:rPr lang="en-US" err="1"/>
              <a:t>trânsito</a:t>
            </a:r>
            <a:r>
              <a:rPr lang="en-US"/>
              <a:t>.**</a:t>
            </a:r>
            <a:endParaRPr lang="en-US">
              <a:ea typeface="Calibri"/>
              <a:cs typeface="Calibri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06B94C-BD8B-450D-964E-9978D5554078}" type="slidenum">
              <a:rPr lang="pt-BR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073806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**</a:t>
            </a:r>
            <a:r>
              <a:rPr lang="en-US" err="1"/>
              <a:t>EyesOn</a:t>
            </a:r>
            <a:r>
              <a:rPr lang="en-US"/>
              <a:t>: Controle do </a:t>
            </a:r>
            <a:r>
              <a:rPr lang="en-US" err="1"/>
              <a:t>Computador</a:t>
            </a:r>
            <a:r>
              <a:rPr lang="en-US"/>
              <a:t> com </a:t>
            </a:r>
            <a:r>
              <a:rPr lang="en-US" err="1"/>
              <a:t>os</a:t>
            </a:r>
            <a:r>
              <a:rPr lang="en-US"/>
              <a:t> </a:t>
            </a:r>
            <a:r>
              <a:rPr lang="en-US" err="1"/>
              <a:t>Olhos</a:t>
            </a:r>
            <a:r>
              <a:rPr lang="en-US"/>
              <a:t>**</a:t>
            </a:r>
            <a:endParaRPr lang="pt-BR"/>
          </a:p>
          <a:p>
            <a:r>
              <a:rPr lang="en-US"/>
              <a:t> </a:t>
            </a:r>
            <a:endParaRPr lang="pt-BR"/>
          </a:p>
          <a:p>
            <a:r>
              <a:rPr lang="en-US"/>
              <a:t>**</a:t>
            </a:r>
            <a:r>
              <a:rPr lang="en-US" err="1"/>
              <a:t>Objetivo</a:t>
            </a:r>
            <a:r>
              <a:rPr lang="en-US"/>
              <a:t>:**</a:t>
            </a:r>
            <a:endParaRPr lang="pt-BR"/>
          </a:p>
          <a:p>
            <a:r>
              <a:rPr lang="en-US" err="1"/>
              <a:t>Desenvolver</a:t>
            </a:r>
            <a:r>
              <a:rPr lang="en-US"/>
              <a:t> </a:t>
            </a:r>
            <a:r>
              <a:rPr lang="en-US" err="1"/>
              <a:t>uma</a:t>
            </a:r>
            <a:r>
              <a:rPr lang="en-US"/>
              <a:t> </a:t>
            </a:r>
            <a:r>
              <a:rPr lang="en-US" err="1"/>
              <a:t>tecnologia</a:t>
            </a:r>
            <a:r>
              <a:rPr lang="en-US"/>
              <a:t> </a:t>
            </a:r>
            <a:r>
              <a:rPr lang="en-US" err="1"/>
              <a:t>acessível</a:t>
            </a:r>
            <a:r>
              <a:rPr lang="en-US"/>
              <a:t> e de </a:t>
            </a:r>
            <a:r>
              <a:rPr lang="en-US" err="1"/>
              <a:t>baixo</a:t>
            </a:r>
            <a:r>
              <a:rPr lang="en-US"/>
              <a:t> </a:t>
            </a:r>
            <a:r>
              <a:rPr lang="en-US" err="1"/>
              <a:t>custo</a:t>
            </a:r>
            <a:r>
              <a:rPr lang="en-US"/>
              <a:t> para </a:t>
            </a:r>
            <a:r>
              <a:rPr lang="en-US" err="1"/>
              <a:t>que</a:t>
            </a:r>
            <a:r>
              <a:rPr lang="en-US"/>
              <a:t> </a:t>
            </a:r>
            <a:r>
              <a:rPr lang="en-US" err="1"/>
              <a:t>pessoas</a:t>
            </a:r>
            <a:r>
              <a:rPr lang="en-US"/>
              <a:t> com </a:t>
            </a:r>
            <a:r>
              <a:rPr lang="en-US" err="1"/>
              <a:t>limitações</a:t>
            </a:r>
            <a:r>
              <a:rPr lang="en-US"/>
              <a:t> </a:t>
            </a:r>
            <a:r>
              <a:rPr lang="en-US" err="1"/>
              <a:t>motoras</a:t>
            </a:r>
            <a:r>
              <a:rPr lang="en-US"/>
              <a:t> </a:t>
            </a:r>
            <a:r>
              <a:rPr lang="en-US" err="1"/>
              <a:t>possam</a:t>
            </a:r>
            <a:r>
              <a:rPr lang="en-US"/>
              <a:t> </a:t>
            </a:r>
            <a:r>
              <a:rPr lang="en-US" err="1"/>
              <a:t>controlar</a:t>
            </a:r>
            <a:r>
              <a:rPr lang="en-US"/>
              <a:t> um </a:t>
            </a:r>
            <a:r>
              <a:rPr lang="en-US" err="1"/>
              <a:t>computador</a:t>
            </a:r>
            <a:r>
              <a:rPr lang="en-US"/>
              <a:t> </a:t>
            </a:r>
            <a:r>
              <a:rPr lang="en-US" err="1"/>
              <a:t>usando</a:t>
            </a:r>
            <a:r>
              <a:rPr lang="en-US"/>
              <a:t> </a:t>
            </a:r>
            <a:r>
              <a:rPr lang="en-US" err="1"/>
              <a:t>apenas</a:t>
            </a:r>
            <a:r>
              <a:rPr lang="en-US"/>
              <a:t> </a:t>
            </a:r>
            <a:r>
              <a:rPr lang="en-US" err="1"/>
              <a:t>os</a:t>
            </a:r>
            <a:r>
              <a:rPr lang="en-US"/>
              <a:t> </a:t>
            </a:r>
            <a:r>
              <a:rPr lang="en-US" err="1"/>
              <a:t>movimentos</a:t>
            </a:r>
            <a:r>
              <a:rPr lang="en-US"/>
              <a:t> dos </a:t>
            </a:r>
            <a:r>
              <a:rPr lang="en-US" err="1"/>
              <a:t>olhos</a:t>
            </a:r>
            <a:r>
              <a:rPr lang="en-US"/>
              <a:t> e </a:t>
            </a:r>
            <a:r>
              <a:rPr lang="en-US" err="1"/>
              <a:t>piscadas</a:t>
            </a:r>
            <a:r>
              <a:rPr lang="en-US"/>
              <a:t>.</a:t>
            </a:r>
            <a:endParaRPr lang="pt-BR"/>
          </a:p>
          <a:p>
            <a:r>
              <a:rPr lang="en-US"/>
              <a:t> </a:t>
            </a:r>
            <a:endParaRPr lang="pt-BR"/>
          </a:p>
          <a:p>
            <a:r>
              <a:rPr lang="en-US"/>
              <a:t>**Como </a:t>
            </a:r>
            <a:r>
              <a:rPr lang="en-US" err="1"/>
              <a:t>Funciona</a:t>
            </a:r>
            <a:r>
              <a:rPr lang="en-US"/>
              <a:t>:**</a:t>
            </a:r>
            <a:endParaRPr lang="pt-BR"/>
          </a:p>
          <a:p>
            <a:r>
              <a:rPr lang="en-US"/>
              <a:t>* </a:t>
            </a:r>
            <a:r>
              <a:rPr lang="en-US" err="1"/>
              <a:t>Utiliza</a:t>
            </a:r>
            <a:r>
              <a:rPr lang="en-US"/>
              <a:t> </a:t>
            </a:r>
            <a:r>
              <a:rPr lang="en-US" err="1"/>
              <a:t>uma</a:t>
            </a:r>
            <a:r>
              <a:rPr lang="en-US"/>
              <a:t> webcam </a:t>
            </a:r>
            <a:r>
              <a:rPr lang="en-US" err="1"/>
              <a:t>comum</a:t>
            </a:r>
            <a:r>
              <a:rPr lang="en-US"/>
              <a:t> e </a:t>
            </a:r>
            <a:r>
              <a:rPr lang="en-US" err="1"/>
              <a:t>inteligência</a:t>
            </a:r>
            <a:r>
              <a:rPr lang="en-US"/>
              <a:t> artificial para </a:t>
            </a:r>
            <a:r>
              <a:rPr lang="en-US" err="1"/>
              <a:t>detectar</a:t>
            </a:r>
            <a:r>
              <a:rPr lang="en-US"/>
              <a:t> o </a:t>
            </a:r>
            <a:r>
              <a:rPr lang="en-US" err="1"/>
              <a:t>rosto</a:t>
            </a:r>
            <a:r>
              <a:rPr lang="en-US"/>
              <a:t> e a </a:t>
            </a:r>
            <a:r>
              <a:rPr lang="en-US" err="1"/>
              <a:t>direção</a:t>
            </a:r>
            <a:r>
              <a:rPr lang="en-US"/>
              <a:t> do </a:t>
            </a:r>
            <a:r>
              <a:rPr lang="en-US" err="1"/>
              <a:t>olhar</a:t>
            </a:r>
            <a:r>
              <a:rPr lang="en-US"/>
              <a:t>, </a:t>
            </a:r>
            <a:r>
              <a:rPr lang="en-US" err="1"/>
              <a:t>movendo</a:t>
            </a:r>
            <a:r>
              <a:rPr lang="en-US"/>
              <a:t> o cursor </a:t>
            </a:r>
            <a:r>
              <a:rPr lang="en-US" err="1"/>
              <a:t>na</a:t>
            </a:r>
            <a:r>
              <a:rPr lang="en-US"/>
              <a:t> </a:t>
            </a:r>
            <a:r>
              <a:rPr lang="en-US" err="1"/>
              <a:t>tela</a:t>
            </a:r>
            <a:r>
              <a:rPr lang="en-US"/>
              <a:t>.</a:t>
            </a:r>
            <a:endParaRPr lang="pt-BR"/>
          </a:p>
          <a:p>
            <a:r>
              <a:rPr lang="en-US"/>
              <a:t>* As </a:t>
            </a:r>
            <a:r>
              <a:rPr lang="en-US" err="1"/>
              <a:t>piscadas</a:t>
            </a:r>
            <a:r>
              <a:rPr lang="en-US"/>
              <a:t> </a:t>
            </a:r>
            <a:r>
              <a:rPr lang="en-US" err="1"/>
              <a:t>são</a:t>
            </a:r>
            <a:r>
              <a:rPr lang="en-US"/>
              <a:t> </a:t>
            </a:r>
            <a:r>
              <a:rPr lang="en-US" err="1"/>
              <a:t>identificadas</a:t>
            </a:r>
            <a:r>
              <a:rPr lang="en-US"/>
              <a:t> para </a:t>
            </a:r>
            <a:r>
              <a:rPr lang="en-US" err="1"/>
              <a:t>simular</a:t>
            </a:r>
            <a:r>
              <a:rPr lang="en-US"/>
              <a:t> cliques do mouse.</a:t>
            </a:r>
            <a:endParaRPr lang="pt-BR"/>
          </a:p>
          <a:p>
            <a:r>
              <a:rPr lang="en-US"/>
              <a:t>* A interface é </a:t>
            </a:r>
            <a:r>
              <a:rPr lang="en-US" err="1"/>
              <a:t>simplificada</a:t>
            </a:r>
            <a:r>
              <a:rPr lang="en-US"/>
              <a:t>, com </a:t>
            </a:r>
            <a:r>
              <a:rPr lang="en-US" err="1"/>
              <a:t>blocos</a:t>
            </a:r>
            <a:r>
              <a:rPr lang="en-US"/>
              <a:t> </a:t>
            </a:r>
            <a:r>
              <a:rPr lang="en-US" err="1"/>
              <a:t>grandes</a:t>
            </a:r>
            <a:r>
              <a:rPr lang="en-US"/>
              <a:t> para </a:t>
            </a:r>
            <a:r>
              <a:rPr lang="en-US" err="1"/>
              <a:t>facilitar</a:t>
            </a:r>
            <a:r>
              <a:rPr lang="en-US"/>
              <a:t> a </a:t>
            </a:r>
            <a:r>
              <a:rPr lang="en-US" err="1"/>
              <a:t>navegação</a:t>
            </a:r>
            <a:r>
              <a:rPr lang="en-US"/>
              <a:t>.</a:t>
            </a:r>
            <a:endParaRPr lang="pt-BR"/>
          </a:p>
          <a:p>
            <a:r>
              <a:rPr lang="en-US"/>
              <a:t> </a:t>
            </a:r>
            <a:endParaRPr lang="pt-BR"/>
          </a:p>
          <a:p>
            <a:r>
              <a:rPr lang="en-US"/>
              <a:t>**</a:t>
            </a:r>
            <a:r>
              <a:rPr lang="en-US" err="1"/>
              <a:t>Resultados</a:t>
            </a:r>
            <a:r>
              <a:rPr lang="en-US"/>
              <a:t>:**</a:t>
            </a:r>
            <a:endParaRPr lang="pt-BR"/>
          </a:p>
          <a:p>
            <a:r>
              <a:rPr lang="en-US"/>
              <a:t>* Sistema </a:t>
            </a:r>
            <a:r>
              <a:rPr lang="en-US" err="1"/>
              <a:t>leve</a:t>
            </a:r>
            <a:r>
              <a:rPr lang="en-US"/>
              <a:t> e de </a:t>
            </a:r>
            <a:r>
              <a:rPr lang="en-US" err="1"/>
              <a:t>código</a:t>
            </a:r>
            <a:r>
              <a:rPr lang="en-US"/>
              <a:t> </a:t>
            </a:r>
            <a:r>
              <a:rPr lang="en-US" err="1"/>
              <a:t>aberto</a:t>
            </a:r>
            <a:r>
              <a:rPr lang="en-US"/>
              <a:t>, </a:t>
            </a:r>
            <a:r>
              <a:rPr lang="en-US" err="1"/>
              <a:t>executando</a:t>
            </a:r>
            <a:r>
              <a:rPr lang="en-US"/>
              <a:t> </a:t>
            </a:r>
            <a:r>
              <a:rPr lang="en-US" err="1"/>
              <a:t>em</a:t>
            </a:r>
            <a:r>
              <a:rPr lang="en-US"/>
              <a:t> </a:t>
            </a:r>
            <a:r>
              <a:rPr lang="en-US" err="1"/>
              <a:t>computadores</a:t>
            </a:r>
            <a:r>
              <a:rPr lang="en-US"/>
              <a:t> </a:t>
            </a:r>
            <a:r>
              <a:rPr lang="en-US" err="1"/>
              <a:t>comuns</a:t>
            </a:r>
            <a:r>
              <a:rPr lang="en-US"/>
              <a:t>.</a:t>
            </a:r>
            <a:endParaRPr lang="pt-BR"/>
          </a:p>
          <a:p>
            <a:r>
              <a:rPr lang="en-US"/>
              <a:t>* </a:t>
            </a:r>
            <a:r>
              <a:rPr lang="en-US" err="1"/>
              <a:t>Avaliação</a:t>
            </a:r>
            <a:r>
              <a:rPr lang="en-US"/>
              <a:t> com </a:t>
            </a:r>
            <a:r>
              <a:rPr lang="en-US" err="1"/>
              <a:t>usuários</a:t>
            </a:r>
            <a:r>
              <a:rPr lang="en-US"/>
              <a:t> </a:t>
            </a:r>
            <a:r>
              <a:rPr lang="en-US" err="1"/>
              <a:t>mostrou</a:t>
            </a:r>
            <a:r>
              <a:rPr lang="en-US"/>
              <a:t> </a:t>
            </a:r>
            <a:r>
              <a:rPr lang="en-US" err="1"/>
              <a:t>facilidade</a:t>
            </a:r>
            <a:r>
              <a:rPr lang="en-US"/>
              <a:t> de </a:t>
            </a:r>
            <a:r>
              <a:rPr lang="en-US" err="1"/>
              <a:t>aprendizado</a:t>
            </a:r>
            <a:r>
              <a:rPr lang="en-US"/>
              <a:t> e </a:t>
            </a:r>
            <a:r>
              <a:rPr lang="en-US" err="1"/>
              <a:t>usabilidade</a:t>
            </a:r>
            <a:r>
              <a:rPr lang="en-US"/>
              <a:t>.</a:t>
            </a:r>
            <a:endParaRPr lang="pt-BR"/>
          </a:p>
          <a:p>
            <a:r>
              <a:rPr lang="en-US"/>
              <a:t>* </a:t>
            </a:r>
            <a:r>
              <a:rPr lang="en-US" err="1"/>
              <a:t>Calibração</a:t>
            </a:r>
            <a:r>
              <a:rPr lang="en-US"/>
              <a:t> </a:t>
            </a:r>
            <a:r>
              <a:rPr lang="en-US" err="1"/>
              <a:t>rápida</a:t>
            </a:r>
            <a:r>
              <a:rPr lang="en-US"/>
              <a:t> e interface </a:t>
            </a:r>
            <a:r>
              <a:rPr lang="en-US" err="1"/>
              <a:t>intuitiva</a:t>
            </a:r>
            <a:r>
              <a:rPr lang="en-US"/>
              <a:t>, com </a:t>
            </a:r>
            <a:r>
              <a:rPr lang="en-US" err="1"/>
              <a:t>áreas</a:t>
            </a:r>
            <a:r>
              <a:rPr lang="en-US"/>
              <a:t> de </a:t>
            </a:r>
            <a:r>
              <a:rPr lang="en-US" err="1"/>
              <a:t>descanso</a:t>
            </a:r>
            <a:r>
              <a:rPr lang="en-US"/>
              <a:t> para </a:t>
            </a:r>
            <a:r>
              <a:rPr lang="en-US" err="1"/>
              <a:t>evitar</a:t>
            </a:r>
            <a:r>
              <a:rPr lang="en-US"/>
              <a:t> </a:t>
            </a:r>
            <a:r>
              <a:rPr lang="en-US" err="1"/>
              <a:t>fadiga</a:t>
            </a:r>
            <a:r>
              <a:rPr lang="en-US"/>
              <a:t>.</a:t>
            </a:r>
            <a:endParaRPr lang="pt-BR"/>
          </a:p>
          <a:p>
            <a:r>
              <a:rPr lang="en-US"/>
              <a:t> </a:t>
            </a:r>
            <a:endParaRPr lang="pt-BR"/>
          </a:p>
          <a:p>
            <a:r>
              <a:rPr lang="en-US"/>
              <a:t>**</a:t>
            </a:r>
            <a:r>
              <a:rPr lang="en-US" err="1"/>
              <a:t>Aplicação</a:t>
            </a:r>
            <a:r>
              <a:rPr lang="en-US"/>
              <a:t>:**</a:t>
            </a:r>
            <a:endParaRPr lang="pt-BR"/>
          </a:p>
          <a:p>
            <a:r>
              <a:rPr lang="en-US"/>
              <a:t>* </a:t>
            </a:r>
            <a:r>
              <a:rPr lang="en-US" err="1"/>
              <a:t>Promove</a:t>
            </a:r>
            <a:r>
              <a:rPr lang="en-US"/>
              <a:t> a </a:t>
            </a:r>
            <a:r>
              <a:rPr lang="en-US" err="1"/>
              <a:t>inclusão</a:t>
            </a:r>
            <a:r>
              <a:rPr lang="en-US"/>
              <a:t> digital para </a:t>
            </a:r>
            <a:r>
              <a:rPr lang="en-US" err="1"/>
              <a:t>pessoas</a:t>
            </a:r>
            <a:r>
              <a:rPr lang="en-US"/>
              <a:t> com </a:t>
            </a:r>
            <a:r>
              <a:rPr lang="en-US" err="1"/>
              <a:t>deficiências</a:t>
            </a:r>
            <a:r>
              <a:rPr lang="en-US"/>
              <a:t> </a:t>
            </a:r>
            <a:r>
              <a:rPr lang="en-US" err="1"/>
              <a:t>motoras</a:t>
            </a:r>
            <a:r>
              <a:rPr lang="en-US"/>
              <a:t> </a:t>
            </a:r>
            <a:r>
              <a:rPr lang="en-US" err="1"/>
              <a:t>severas</a:t>
            </a:r>
            <a:r>
              <a:rPr lang="en-US"/>
              <a:t> (</a:t>
            </a:r>
            <a:r>
              <a:rPr lang="en-US" err="1"/>
              <a:t>como</a:t>
            </a:r>
            <a:r>
              <a:rPr lang="en-US"/>
              <a:t> </a:t>
            </a:r>
            <a:r>
              <a:rPr lang="en-US" err="1"/>
              <a:t>esclerose</a:t>
            </a:r>
            <a:r>
              <a:rPr lang="en-US"/>
              <a:t> lateral </a:t>
            </a:r>
            <a:r>
              <a:rPr lang="en-US" err="1"/>
              <a:t>amiotrófica</a:t>
            </a:r>
            <a:r>
              <a:rPr lang="en-US"/>
              <a:t> - ALS).</a:t>
            </a:r>
            <a:endParaRPr lang="pt-BR"/>
          </a:p>
          <a:p>
            <a:r>
              <a:rPr lang="en-US"/>
              <a:t>* Permite </a:t>
            </a:r>
            <a:r>
              <a:rPr lang="en-US" err="1"/>
              <a:t>navegar</a:t>
            </a:r>
            <a:r>
              <a:rPr lang="en-US"/>
              <a:t> </a:t>
            </a:r>
            <a:r>
              <a:rPr lang="en-US" err="1"/>
              <a:t>na</a:t>
            </a:r>
            <a:r>
              <a:rPr lang="en-US"/>
              <a:t> internet, </a:t>
            </a:r>
            <a:r>
              <a:rPr lang="en-US" err="1"/>
              <a:t>acessar</a:t>
            </a:r>
            <a:r>
              <a:rPr lang="en-US"/>
              <a:t> ferramentas do </a:t>
            </a:r>
            <a:r>
              <a:rPr lang="en-US" err="1"/>
              <a:t>sistema</a:t>
            </a:r>
            <a:r>
              <a:rPr lang="en-US"/>
              <a:t> e se </a:t>
            </a:r>
            <a:r>
              <a:rPr lang="en-US" err="1"/>
              <a:t>comunicar</a:t>
            </a:r>
            <a:r>
              <a:rPr lang="en-US"/>
              <a:t>.</a:t>
            </a:r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06B94C-BD8B-450D-964E-9978D5554078}" type="slidenum">
              <a:rPr lang="pt-BR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342412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**</a:t>
            </a:r>
            <a:r>
              <a:rPr lang="en-US" err="1"/>
              <a:t>Classificação</a:t>
            </a:r>
            <a:r>
              <a:rPr lang="en-US"/>
              <a:t> da </a:t>
            </a:r>
            <a:r>
              <a:rPr lang="en-US" err="1"/>
              <a:t>Qualidade</a:t>
            </a:r>
            <a:r>
              <a:rPr lang="en-US"/>
              <a:t> do Café </a:t>
            </a:r>
            <a:r>
              <a:rPr lang="en-US" err="1"/>
              <a:t>por</a:t>
            </a:r>
            <a:r>
              <a:rPr lang="en-US"/>
              <a:t> </a:t>
            </a:r>
            <a:r>
              <a:rPr lang="en-US" err="1"/>
              <a:t>Inteligência</a:t>
            </a:r>
            <a:r>
              <a:rPr lang="en-US"/>
              <a:t> Artificial**</a:t>
            </a:r>
            <a:endParaRPr lang="pt-BR"/>
          </a:p>
          <a:p>
            <a:r>
              <a:rPr lang="en-US"/>
              <a:t> </a:t>
            </a:r>
            <a:endParaRPr lang="pt-BR"/>
          </a:p>
          <a:p>
            <a:r>
              <a:rPr lang="en-US"/>
              <a:t>**</a:t>
            </a:r>
            <a:r>
              <a:rPr lang="en-US" err="1"/>
              <a:t>Objetivo</a:t>
            </a:r>
            <a:r>
              <a:rPr lang="en-US"/>
              <a:t>:**  </a:t>
            </a:r>
            <a:endParaRPr lang="pt-BR"/>
          </a:p>
          <a:p>
            <a:r>
              <a:rPr lang="en-US" err="1"/>
              <a:t>Desenvolver</a:t>
            </a:r>
            <a:r>
              <a:rPr lang="en-US"/>
              <a:t> um </a:t>
            </a:r>
            <a:r>
              <a:rPr lang="en-US" err="1"/>
              <a:t>aplicativo</a:t>
            </a:r>
            <a:r>
              <a:rPr lang="en-US"/>
              <a:t> </a:t>
            </a:r>
            <a:r>
              <a:rPr lang="en-US" err="1"/>
              <a:t>móvel</a:t>
            </a:r>
            <a:r>
              <a:rPr lang="en-US"/>
              <a:t> </a:t>
            </a:r>
            <a:r>
              <a:rPr lang="en-US" err="1"/>
              <a:t>que</a:t>
            </a:r>
            <a:r>
              <a:rPr lang="en-US"/>
              <a:t> </a:t>
            </a:r>
            <a:r>
              <a:rPr lang="en-US" err="1"/>
              <a:t>classifique</a:t>
            </a:r>
            <a:r>
              <a:rPr lang="en-US"/>
              <a:t> </a:t>
            </a:r>
            <a:r>
              <a:rPr lang="en-US" err="1"/>
              <a:t>automaticamente</a:t>
            </a:r>
            <a:r>
              <a:rPr lang="en-US"/>
              <a:t> a </a:t>
            </a:r>
            <a:r>
              <a:rPr lang="en-US" err="1"/>
              <a:t>qualidade</a:t>
            </a:r>
            <a:r>
              <a:rPr lang="en-US"/>
              <a:t> dos </a:t>
            </a:r>
            <a:r>
              <a:rPr lang="en-US" err="1"/>
              <a:t>grãos</a:t>
            </a:r>
            <a:r>
              <a:rPr lang="en-US"/>
              <a:t> de café </a:t>
            </a:r>
            <a:r>
              <a:rPr lang="en-US" err="1"/>
              <a:t>Arábica</a:t>
            </a:r>
            <a:r>
              <a:rPr lang="en-US"/>
              <a:t>, </a:t>
            </a:r>
            <a:r>
              <a:rPr lang="en-US" err="1"/>
              <a:t>eliminando</a:t>
            </a:r>
            <a:r>
              <a:rPr lang="en-US"/>
              <a:t> a </a:t>
            </a:r>
            <a:r>
              <a:rPr lang="en-US" err="1"/>
              <a:t>subjetividade</a:t>
            </a:r>
            <a:r>
              <a:rPr lang="en-US"/>
              <a:t> e a </a:t>
            </a:r>
            <a:r>
              <a:rPr lang="en-US" err="1"/>
              <a:t>demora</a:t>
            </a:r>
            <a:r>
              <a:rPr lang="en-US"/>
              <a:t> da </a:t>
            </a:r>
            <a:r>
              <a:rPr lang="en-US" err="1"/>
              <a:t>avaliação</a:t>
            </a:r>
            <a:r>
              <a:rPr lang="en-US"/>
              <a:t> manual.</a:t>
            </a:r>
            <a:endParaRPr lang="pt-BR"/>
          </a:p>
          <a:p>
            <a:r>
              <a:rPr lang="en-US"/>
              <a:t> </a:t>
            </a:r>
            <a:endParaRPr lang="pt-BR"/>
          </a:p>
          <a:p>
            <a:r>
              <a:rPr lang="en-US"/>
              <a:t>**Como </a:t>
            </a:r>
            <a:r>
              <a:rPr lang="en-US" err="1"/>
              <a:t>Funciona</a:t>
            </a:r>
            <a:r>
              <a:rPr lang="en-US"/>
              <a:t>:**  </a:t>
            </a:r>
            <a:endParaRPr lang="pt-BR"/>
          </a:p>
          <a:p>
            <a:r>
              <a:rPr lang="en-US"/>
              <a:t>1. O </a:t>
            </a:r>
            <a:r>
              <a:rPr lang="en-US" err="1"/>
              <a:t>usuário</a:t>
            </a:r>
            <a:r>
              <a:rPr lang="en-US"/>
              <a:t> </a:t>
            </a:r>
            <a:r>
              <a:rPr lang="en-US" err="1"/>
              <a:t>fotografa</a:t>
            </a:r>
            <a:r>
              <a:rPr lang="en-US"/>
              <a:t> </a:t>
            </a:r>
            <a:r>
              <a:rPr lang="en-US" err="1"/>
              <a:t>os</a:t>
            </a:r>
            <a:r>
              <a:rPr lang="en-US"/>
              <a:t> </a:t>
            </a:r>
            <a:r>
              <a:rPr lang="en-US" err="1"/>
              <a:t>grãos</a:t>
            </a:r>
            <a:r>
              <a:rPr lang="en-US"/>
              <a:t> de café com o </a:t>
            </a:r>
            <a:r>
              <a:rPr lang="en-US" err="1"/>
              <a:t>celular</a:t>
            </a:r>
            <a:r>
              <a:rPr lang="en-US"/>
              <a:t>.  </a:t>
            </a:r>
            <a:endParaRPr lang="pt-BR"/>
          </a:p>
          <a:p>
            <a:r>
              <a:rPr lang="en-US"/>
              <a:t>2. O </a:t>
            </a:r>
            <a:r>
              <a:rPr lang="en-US" err="1"/>
              <a:t>aplicativo</a:t>
            </a:r>
            <a:r>
              <a:rPr lang="en-US"/>
              <a:t> </a:t>
            </a:r>
            <a:r>
              <a:rPr lang="en-US" err="1"/>
              <a:t>captura</a:t>
            </a:r>
            <a:r>
              <a:rPr lang="en-US"/>
              <a:t> </a:t>
            </a:r>
            <a:r>
              <a:rPr lang="en-US" err="1"/>
              <a:t>três</a:t>
            </a:r>
            <a:r>
              <a:rPr lang="en-US"/>
              <a:t> imagens e </a:t>
            </a:r>
            <a:r>
              <a:rPr lang="en-US" err="1"/>
              <a:t>analisa</a:t>
            </a:r>
            <a:r>
              <a:rPr lang="en-US"/>
              <a:t> </a:t>
            </a:r>
            <a:r>
              <a:rPr lang="en-US" err="1"/>
              <a:t>cada</a:t>
            </a:r>
            <a:r>
              <a:rPr lang="en-US"/>
              <a:t> </a:t>
            </a:r>
            <a:r>
              <a:rPr lang="en-US" err="1"/>
              <a:t>uma</a:t>
            </a:r>
            <a:r>
              <a:rPr lang="en-US"/>
              <a:t> com um </a:t>
            </a:r>
            <a:r>
              <a:rPr lang="en-US" err="1"/>
              <a:t>modelo</a:t>
            </a:r>
            <a:r>
              <a:rPr lang="en-US"/>
              <a:t> de IA.  </a:t>
            </a:r>
            <a:endParaRPr lang="pt-BR"/>
          </a:p>
          <a:p>
            <a:r>
              <a:rPr lang="en-US"/>
              <a:t>3. </a:t>
            </a:r>
            <a:r>
              <a:rPr lang="en-US" err="1"/>
              <a:t>Usando</a:t>
            </a:r>
            <a:r>
              <a:rPr lang="en-US"/>
              <a:t> </a:t>
            </a:r>
            <a:r>
              <a:rPr lang="en-US" err="1"/>
              <a:t>votação</a:t>
            </a:r>
            <a:r>
              <a:rPr lang="en-US"/>
              <a:t> </a:t>
            </a:r>
            <a:r>
              <a:rPr lang="en-US" err="1"/>
              <a:t>majoritária</a:t>
            </a:r>
            <a:r>
              <a:rPr lang="en-US"/>
              <a:t>, </a:t>
            </a:r>
            <a:r>
              <a:rPr lang="en-US" err="1"/>
              <a:t>ele</a:t>
            </a:r>
            <a:r>
              <a:rPr lang="en-US"/>
              <a:t> define a </a:t>
            </a:r>
            <a:r>
              <a:rPr lang="en-US" err="1"/>
              <a:t>classe</a:t>
            </a:r>
            <a:r>
              <a:rPr lang="en-US"/>
              <a:t> final: **Soft, Hard, </a:t>
            </a:r>
            <a:r>
              <a:rPr lang="en-US" err="1"/>
              <a:t>Riado</a:t>
            </a:r>
            <a:r>
              <a:rPr lang="en-US"/>
              <a:t>, Rio </a:t>
            </a:r>
            <a:r>
              <a:rPr lang="en-US" err="1"/>
              <a:t>ou</a:t>
            </a:r>
            <a:r>
              <a:rPr lang="en-US"/>
              <a:t> Rio Zona**.</a:t>
            </a:r>
            <a:endParaRPr lang="pt-BR"/>
          </a:p>
          <a:p>
            <a:r>
              <a:rPr lang="en-US"/>
              <a:t> </a:t>
            </a:r>
            <a:endParaRPr lang="pt-BR"/>
          </a:p>
          <a:p>
            <a:r>
              <a:rPr lang="en-US"/>
              <a:t>**</a:t>
            </a:r>
            <a:r>
              <a:rPr lang="en-US" err="1"/>
              <a:t>Resultados</a:t>
            </a:r>
            <a:r>
              <a:rPr lang="en-US"/>
              <a:t>:**  </a:t>
            </a:r>
            <a:endParaRPr lang="pt-BR"/>
          </a:p>
          <a:p>
            <a:r>
              <a:rPr lang="en-US"/>
              <a:t>- </a:t>
            </a:r>
            <a:r>
              <a:rPr lang="en-US" err="1"/>
              <a:t>Modelo</a:t>
            </a:r>
            <a:r>
              <a:rPr lang="en-US"/>
              <a:t> de IA (YOLOv11) com **97% de </a:t>
            </a:r>
            <a:r>
              <a:rPr lang="en-US" err="1"/>
              <a:t>precisão</a:t>
            </a:r>
            <a:r>
              <a:rPr lang="en-US"/>
              <a:t>**.  </a:t>
            </a:r>
            <a:endParaRPr lang="pt-BR"/>
          </a:p>
          <a:p>
            <a:r>
              <a:rPr lang="en-US"/>
              <a:t>- Testes </a:t>
            </a:r>
            <a:r>
              <a:rPr lang="en-US" err="1"/>
              <a:t>em</a:t>
            </a:r>
            <a:r>
              <a:rPr lang="en-US"/>
              <a:t> </a:t>
            </a:r>
            <a:r>
              <a:rPr lang="en-US" err="1"/>
              <a:t>celular</a:t>
            </a:r>
            <a:r>
              <a:rPr lang="en-US"/>
              <a:t>: **90% de </a:t>
            </a:r>
            <a:r>
              <a:rPr lang="en-US" err="1"/>
              <a:t>acerto</a:t>
            </a:r>
            <a:r>
              <a:rPr lang="en-US"/>
              <a:t>** </a:t>
            </a:r>
            <a:r>
              <a:rPr lang="en-US" err="1"/>
              <a:t>na</a:t>
            </a:r>
            <a:r>
              <a:rPr lang="en-US"/>
              <a:t> </a:t>
            </a:r>
            <a:r>
              <a:rPr lang="en-US" err="1"/>
              <a:t>classificação</a:t>
            </a:r>
            <a:r>
              <a:rPr lang="en-US"/>
              <a:t> </a:t>
            </a:r>
            <a:r>
              <a:rPr lang="en-US" err="1"/>
              <a:t>em</a:t>
            </a:r>
            <a:r>
              <a:rPr lang="en-US"/>
              <a:t> tempo real.  </a:t>
            </a:r>
            <a:endParaRPr lang="pt-BR"/>
          </a:p>
          <a:p>
            <a:r>
              <a:rPr lang="en-US"/>
              <a:t>- </a:t>
            </a:r>
            <a:r>
              <a:rPr lang="en-US" err="1"/>
              <a:t>Aplicativo</a:t>
            </a:r>
            <a:r>
              <a:rPr lang="en-US"/>
              <a:t> </a:t>
            </a:r>
            <a:r>
              <a:rPr lang="en-US" err="1"/>
              <a:t>leve</a:t>
            </a:r>
            <a:r>
              <a:rPr lang="en-US"/>
              <a:t> e </a:t>
            </a:r>
            <a:r>
              <a:rPr lang="en-US" err="1"/>
              <a:t>funcional</a:t>
            </a:r>
            <a:r>
              <a:rPr lang="en-US"/>
              <a:t> **offline**, ideal para </a:t>
            </a:r>
            <a:r>
              <a:rPr lang="en-US" err="1"/>
              <a:t>áreas</a:t>
            </a:r>
            <a:r>
              <a:rPr lang="en-US"/>
              <a:t> </a:t>
            </a:r>
            <a:r>
              <a:rPr lang="en-US" err="1"/>
              <a:t>rurais</a:t>
            </a:r>
            <a:r>
              <a:rPr lang="en-US"/>
              <a:t>.</a:t>
            </a:r>
            <a:endParaRPr lang="pt-BR"/>
          </a:p>
          <a:p>
            <a:r>
              <a:rPr lang="en-US"/>
              <a:t> </a:t>
            </a:r>
            <a:endParaRPr lang="pt-BR"/>
          </a:p>
          <a:p>
            <a:r>
              <a:rPr lang="en-US"/>
              <a:t>**</a:t>
            </a:r>
            <a:r>
              <a:rPr lang="en-US" err="1"/>
              <a:t>Aplicação</a:t>
            </a:r>
            <a:r>
              <a:rPr lang="en-US"/>
              <a:t>:**  </a:t>
            </a:r>
            <a:endParaRPr lang="pt-BR"/>
          </a:p>
          <a:p>
            <a:r>
              <a:rPr lang="en-US"/>
              <a:t>Ferramenta </a:t>
            </a:r>
            <a:r>
              <a:rPr lang="en-US" err="1"/>
              <a:t>acessível</a:t>
            </a:r>
            <a:r>
              <a:rPr lang="en-US"/>
              <a:t> para </a:t>
            </a:r>
            <a:r>
              <a:rPr lang="en-US" err="1"/>
              <a:t>produtores</a:t>
            </a:r>
            <a:r>
              <a:rPr lang="en-US"/>
              <a:t> </a:t>
            </a:r>
            <a:r>
              <a:rPr lang="en-US" err="1"/>
              <a:t>avaliarem</a:t>
            </a:r>
            <a:r>
              <a:rPr lang="en-US"/>
              <a:t> a </a:t>
            </a:r>
            <a:r>
              <a:rPr lang="en-US" err="1"/>
              <a:t>qualidade</a:t>
            </a:r>
            <a:r>
              <a:rPr lang="en-US"/>
              <a:t> do café de forma </a:t>
            </a:r>
            <a:r>
              <a:rPr lang="en-US" err="1"/>
              <a:t>rápida</a:t>
            </a:r>
            <a:r>
              <a:rPr lang="en-US"/>
              <a:t>, </a:t>
            </a:r>
            <a:r>
              <a:rPr lang="en-US" err="1"/>
              <a:t>objetiva</a:t>
            </a:r>
            <a:r>
              <a:rPr lang="en-US"/>
              <a:t> e </a:t>
            </a:r>
            <a:r>
              <a:rPr lang="en-US" err="1"/>
              <a:t>sem</a:t>
            </a:r>
            <a:r>
              <a:rPr lang="en-US"/>
              <a:t> </a:t>
            </a:r>
            <a:r>
              <a:rPr lang="en-US" err="1"/>
              <a:t>necessidade</a:t>
            </a:r>
            <a:r>
              <a:rPr lang="en-US"/>
              <a:t> de </a:t>
            </a:r>
            <a:r>
              <a:rPr lang="en-US" err="1"/>
              <a:t>conexão</a:t>
            </a:r>
            <a:r>
              <a:rPr lang="en-US"/>
              <a:t> com a internet, </a:t>
            </a:r>
            <a:r>
              <a:rPr lang="en-US" err="1"/>
              <a:t>agregando</a:t>
            </a:r>
            <a:r>
              <a:rPr lang="en-US"/>
              <a:t> valor e </a:t>
            </a:r>
            <a:r>
              <a:rPr lang="en-US" err="1"/>
              <a:t>confiabilidade</a:t>
            </a:r>
            <a:r>
              <a:rPr lang="en-US"/>
              <a:t> </a:t>
            </a:r>
            <a:r>
              <a:rPr lang="en-US" err="1"/>
              <a:t>ao</a:t>
            </a:r>
            <a:r>
              <a:rPr lang="en-US"/>
              <a:t> </a:t>
            </a:r>
            <a:r>
              <a:rPr lang="en-US" err="1"/>
              <a:t>processo</a:t>
            </a:r>
            <a:r>
              <a:rPr lang="en-US"/>
              <a:t>.</a:t>
            </a:r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06B94C-BD8B-450D-964E-9978D5554078}" type="slidenum">
              <a:rPr lang="pt-BR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483010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**Slide: </a:t>
            </a:r>
            <a:r>
              <a:rPr lang="en-US" err="1"/>
              <a:t>Projeto</a:t>
            </a:r>
            <a:r>
              <a:rPr lang="en-US"/>
              <a:t> </a:t>
            </a:r>
            <a:r>
              <a:rPr lang="en-US" err="1"/>
              <a:t>Automatizado</a:t>
            </a:r>
            <a:r>
              <a:rPr lang="en-US"/>
              <a:t> de Antenas UWB Pixeladas**</a:t>
            </a:r>
            <a:endParaRPr lang="pt-BR"/>
          </a:p>
          <a:p>
            <a:r>
              <a:rPr lang="en-US"/>
              <a:t> </a:t>
            </a:r>
            <a:endParaRPr lang="pt-BR"/>
          </a:p>
          <a:p>
            <a:r>
              <a:rPr lang="en-US"/>
              <a:t>**</a:t>
            </a:r>
            <a:r>
              <a:rPr lang="en-US" err="1"/>
              <a:t>Objetivo</a:t>
            </a:r>
            <a:r>
              <a:rPr lang="en-US"/>
              <a:t>:**  </a:t>
            </a:r>
            <a:endParaRPr lang="pt-BR"/>
          </a:p>
          <a:p>
            <a:r>
              <a:rPr lang="en-US" err="1"/>
              <a:t>Desenvolver</a:t>
            </a:r>
            <a:r>
              <a:rPr lang="en-US"/>
              <a:t> </a:t>
            </a:r>
            <a:r>
              <a:rPr lang="en-US" err="1"/>
              <a:t>automaticamente</a:t>
            </a:r>
            <a:r>
              <a:rPr lang="en-US"/>
              <a:t> </a:t>
            </a:r>
            <a:r>
              <a:rPr lang="en-US" err="1"/>
              <a:t>antenas</a:t>
            </a:r>
            <a:r>
              <a:rPr lang="en-US"/>
              <a:t> de alta performance, do tipo monopolo, para operação em banda ultralarga (UWB), utilizando inteligência artificial para otimizar seu formato e garantir máxima eficiência.</a:t>
            </a:r>
            <a:endParaRPr lang="pt-BR"/>
          </a:p>
          <a:p>
            <a:r>
              <a:rPr lang="en-US"/>
              <a:t> </a:t>
            </a:r>
            <a:endParaRPr lang="pt-BR"/>
          </a:p>
          <a:p>
            <a:r>
              <a:rPr lang="en-US"/>
              <a:t>**Como </a:t>
            </a:r>
            <a:r>
              <a:rPr lang="en-US" err="1"/>
              <a:t>Funciona</a:t>
            </a:r>
            <a:r>
              <a:rPr lang="en-US"/>
              <a:t>:**  </a:t>
            </a:r>
            <a:endParaRPr lang="pt-BR"/>
          </a:p>
          <a:p>
            <a:r>
              <a:rPr lang="en-US"/>
              <a:t>- A </a:t>
            </a:r>
            <a:r>
              <a:rPr lang="en-US" err="1"/>
              <a:t>antena</a:t>
            </a:r>
            <a:r>
              <a:rPr lang="en-US"/>
              <a:t> é representada por uma matriz de pixels, onde cada quadrado pode ser “ligado” (com metal) ou “desligado” (sem metal).  </a:t>
            </a:r>
            <a:endParaRPr lang="pt-BR"/>
          </a:p>
          <a:p>
            <a:r>
              <a:rPr lang="en-US"/>
              <a:t>- Um </a:t>
            </a:r>
            <a:r>
              <a:rPr lang="en-US" err="1"/>
              <a:t>algoritmo</a:t>
            </a:r>
            <a:r>
              <a:rPr lang="en-US"/>
              <a:t> de otimização bayesiana testa diferentes configurações de pixels, simulando o comportamento eletromagnético de cada versão.  </a:t>
            </a:r>
            <a:endParaRPr lang="pt-BR"/>
          </a:p>
          <a:p>
            <a:r>
              <a:rPr lang="en-US"/>
              <a:t>- A </a:t>
            </a:r>
            <a:r>
              <a:rPr lang="en-US" err="1"/>
              <a:t>cada</a:t>
            </a:r>
            <a:r>
              <a:rPr lang="en-US"/>
              <a:t> iteração, o algoritmo aprende com os resultados anteriores e busca uma configuração que atinja a banda de frequência desejada.</a:t>
            </a:r>
            <a:endParaRPr lang="pt-BR"/>
          </a:p>
          <a:p>
            <a:r>
              <a:rPr lang="en-US"/>
              <a:t> </a:t>
            </a:r>
            <a:endParaRPr lang="pt-BR"/>
          </a:p>
          <a:p>
            <a:r>
              <a:rPr lang="en-US"/>
              <a:t>**</a:t>
            </a:r>
            <a:r>
              <a:rPr lang="en-US" err="1"/>
              <a:t>Resultados</a:t>
            </a:r>
            <a:r>
              <a:rPr lang="en-US"/>
              <a:t>:**  </a:t>
            </a:r>
            <a:endParaRPr lang="pt-BR"/>
          </a:p>
          <a:p>
            <a:r>
              <a:rPr lang="en-US"/>
              <a:t>- O </a:t>
            </a:r>
            <a:r>
              <a:rPr lang="en-US" err="1"/>
              <a:t>método</a:t>
            </a:r>
            <a:r>
              <a:rPr lang="en-US"/>
              <a:t> permite obter antenas compactas e eficientes, com operação em banda larga, adequadas para aplicações em UHF e outras faixas.  </a:t>
            </a:r>
            <a:endParaRPr lang="pt-BR"/>
          </a:p>
          <a:p>
            <a:r>
              <a:rPr lang="en-US"/>
              <a:t>- A </a:t>
            </a:r>
            <a:r>
              <a:rPr lang="en-US" err="1"/>
              <a:t>geometria</a:t>
            </a:r>
            <a:r>
              <a:rPr lang="en-US"/>
              <a:t> final é não convencional, otimizada de forma automatizada, com desempenho validado por simulação.</a:t>
            </a:r>
            <a:endParaRPr lang="pt-BR"/>
          </a:p>
          <a:p>
            <a:r>
              <a:rPr lang="en-US"/>
              <a:t> </a:t>
            </a:r>
            <a:endParaRPr lang="pt-BR"/>
          </a:p>
          <a:p>
            <a:r>
              <a:rPr lang="en-US"/>
              <a:t>**</a:t>
            </a:r>
            <a:r>
              <a:rPr lang="en-US" err="1"/>
              <a:t>Aplicação</a:t>
            </a:r>
            <a:r>
              <a:rPr lang="en-US"/>
              <a:t>:**  </a:t>
            </a:r>
            <a:endParaRPr lang="pt-BR"/>
          </a:p>
          <a:p>
            <a:r>
              <a:rPr lang="en-US"/>
              <a:t>- Ideal para dispositivos de comunicação modernos, como sistemas de Internet das Coisas (IoT), dispositivos móveis e aplicações que exigem antenas compactas, de alto desempenho e baixo custo.</a:t>
            </a:r>
            <a:endParaRPr lang="pt-BR"/>
          </a:p>
          <a:p>
            <a:r>
              <a:rPr lang="en-US"/>
              <a:t> </a:t>
            </a:r>
            <a:endParaRPr lang="pt-BR"/>
          </a:p>
          <a:p>
            <a:r>
              <a:rPr lang="en-US"/>
              <a:t>**</a:t>
            </a:r>
            <a:r>
              <a:rPr lang="en-US" err="1"/>
              <a:t>Inovação</a:t>
            </a:r>
            <a:r>
              <a:rPr lang="en-US"/>
              <a:t>:**  </a:t>
            </a:r>
            <a:endParaRPr lang="pt-BR"/>
          </a:p>
          <a:p>
            <a:r>
              <a:rPr lang="en-US"/>
              <a:t>- </a:t>
            </a:r>
            <a:r>
              <a:rPr lang="en-US" err="1"/>
              <a:t>Substitui</a:t>
            </a:r>
            <a:r>
              <a:rPr lang="en-US"/>
              <a:t> o </a:t>
            </a:r>
            <a:r>
              <a:rPr lang="en-US" err="1"/>
              <a:t>projeto</a:t>
            </a:r>
            <a:r>
              <a:rPr lang="en-US"/>
              <a:t> manual </a:t>
            </a:r>
            <a:r>
              <a:rPr lang="en-US" err="1"/>
              <a:t>por</a:t>
            </a:r>
            <a:r>
              <a:rPr lang="en-US"/>
              <a:t> um </a:t>
            </a:r>
            <a:r>
              <a:rPr lang="en-US" err="1"/>
              <a:t>processo</a:t>
            </a:r>
            <a:r>
              <a:rPr lang="en-US"/>
              <a:t> </a:t>
            </a:r>
            <a:r>
              <a:rPr lang="en-US" err="1"/>
              <a:t>guiado</a:t>
            </a:r>
            <a:r>
              <a:rPr lang="en-US"/>
              <a:t> </a:t>
            </a:r>
            <a:r>
              <a:rPr lang="en-US" err="1"/>
              <a:t>por</a:t>
            </a:r>
            <a:r>
              <a:rPr lang="en-US"/>
              <a:t> IA, </a:t>
            </a:r>
            <a:r>
              <a:rPr lang="en-US" err="1"/>
              <a:t>reduzindo</a:t>
            </a:r>
            <a:r>
              <a:rPr lang="en-US"/>
              <a:t> tempo e </a:t>
            </a:r>
            <a:r>
              <a:rPr lang="en-US" err="1"/>
              <a:t>custo</a:t>
            </a:r>
            <a:r>
              <a:rPr lang="en-US"/>
              <a:t> de </a:t>
            </a:r>
            <a:r>
              <a:rPr lang="en-US" err="1"/>
              <a:t>desenvolvimento</a:t>
            </a:r>
            <a:r>
              <a:rPr lang="en-US"/>
              <a:t>, </a:t>
            </a:r>
            <a:r>
              <a:rPr lang="en-US" err="1"/>
              <a:t>além</a:t>
            </a:r>
            <a:r>
              <a:rPr lang="en-US"/>
              <a:t> de </a:t>
            </a:r>
            <a:r>
              <a:rPr lang="en-US" err="1"/>
              <a:t>permitir</a:t>
            </a:r>
            <a:r>
              <a:rPr lang="en-US"/>
              <a:t> </a:t>
            </a:r>
            <a:r>
              <a:rPr lang="en-US" err="1"/>
              <a:t>soluções</a:t>
            </a:r>
            <a:r>
              <a:rPr lang="en-US"/>
              <a:t> </a:t>
            </a:r>
            <a:r>
              <a:rPr lang="en-US" err="1"/>
              <a:t>que</a:t>
            </a:r>
            <a:r>
              <a:rPr lang="en-US"/>
              <a:t> </a:t>
            </a:r>
            <a:r>
              <a:rPr lang="en-US" err="1"/>
              <a:t>seriam</a:t>
            </a:r>
            <a:r>
              <a:rPr lang="en-US"/>
              <a:t> </a:t>
            </a:r>
            <a:r>
              <a:rPr lang="en-US" err="1"/>
              <a:t>difíceis</a:t>
            </a:r>
            <a:r>
              <a:rPr lang="en-US"/>
              <a:t> de </a:t>
            </a:r>
            <a:r>
              <a:rPr lang="en-US" err="1"/>
              <a:t>conceber</a:t>
            </a:r>
            <a:r>
              <a:rPr lang="en-US"/>
              <a:t> </a:t>
            </a:r>
            <a:r>
              <a:rPr lang="en-US" err="1"/>
              <a:t>manualmente</a:t>
            </a:r>
            <a:r>
              <a:rPr lang="en-US"/>
              <a:t>.</a:t>
            </a:r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06B94C-BD8B-450D-964E-9978D5554078}" type="slidenum">
              <a:rPr lang="pt-BR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805950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E1868-566B-483E-BF8E-8AA790BE173D}" type="datetimeFigureOut">
              <a:rPr lang="pt-BR" smtClean="0"/>
              <a:t>16/01/2026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D9D13-7D6B-4E08-8208-16E38100871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761952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E1868-566B-483E-BF8E-8AA790BE173D}" type="datetimeFigureOut">
              <a:rPr lang="pt-BR" smtClean="0"/>
              <a:t>16/01/2026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D9D13-7D6B-4E08-8208-16E38100871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277554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E1868-566B-483E-BF8E-8AA790BE173D}" type="datetimeFigureOut">
              <a:rPr lang="pt-BR" smtClean="0"/>
              <a:t>16/01/2026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D9D13-7D6B-4E08-8208-16E38100871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31632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bg>
      <p:bgRef idx="1001">
        <a:schemeClr val="bg1"/>
      </p:bgRef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304815" lvl="0" indent="-241312" algn="l"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1pPr>
            <a:lvl2pPr marL="609630" lvl="1" indent="-228611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914446" lvl="2" indent="-215911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3pPr>
            <a:lvl4pPr marL="1219261" lvl="3" indent="-211677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1524076" lvl="4" indent="-211677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1828891" lvl="5" indent="-211677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2133707" lvl="6" indent="-211677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2438522" lvl="7" indent="-211677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2743337" lvl="8" indent="-211677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168151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cover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E1868-566B-483E-BF8E-8AA790BE173D}" type="datetimeFigureOut">
              <a:rPr lang="pt-BR" smtClean="0"/>
              <a:t>16/01/2026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D9D13-7D6B-4E08-8208-16E38100871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49511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E1868-566B-483E-BF8E-8AA790BE173D}" type="datetimeFigureOut">
              <a:rPr lang="pt-BR" smtClean="0"/>
              <a:t>16/01/2026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D9D13-7D6B-4E08-8208-16E38100871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04800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E1868-566B-483E-BF8E-8AA790BE173D}" type="datetimeFigureOut">
              <a:rPr lang="pt-BR" smtClean="0"/>
              <a:t>16/01/2026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D9D13-7D6B-4E08-8208-16E38100871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652796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E1868-566B-483E-BF8E-8AA790BE173D}" type="datetimeFigureOut">
              <a:rPr lang="pt-BR" smtClean="0"/>
              <a:t>16/01/2026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D9D13-7D6B-4E08-8208-16E38100871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532961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E1868-566B-483E-BF8E-8AA790BE173D}" type="datetimeFigureOut">
              <a:rPr lang="pt-BR" smtClean="0"/>
              <a:t>16/01/2026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D9D13-7D6B-4E08-8208-16E38100871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910830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E1868-566B-483E-BF8E-8AA790BE173D}" type="datetimeFigureOut">
              <a:rPr lang="pt-BR" smtClean="0"/>
              <a:t>16/01/2026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D9D13-7D6B-4E08-8208-16E38100871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954872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E1868-566B-483E-BF8E-8AA790BE173D}" type="datetimeFigureOut">
              <a:rPr lang="pt-BR" smtClean="0"/>
              <a:t>16/01/2026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D9D13-7D6B-4E08-8208-16E38100871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776345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E1868-566B-483E-BF8E-8AA790BE173D}" type="datetimeFigureOut">
              <a:rPr lang="pt-BR" smtClean="0"/>
              <a:t>16/01/2026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D9D13-7D6B-4E08-8208-16E38100871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61885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7E1868-566B-483E-BF8E-8AA790BE173D}" type="datetimeFigureOut">
              <a:rPr lang="pt-BR" smtClean="0"/>
              <a:t>16/01/2026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8D9D13-7D6B-4E08-8208-16E38100871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428443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felipe.figueiredo@Inatel.br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jpe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ZdtuAIbhGT0" TargetMode="External"/><Relationship Id="rId2" Type="http://schemas.openxmlformats.org/officeDocument/2006/relationships/hyperlink" Target="https://www.youtube.com/watch?v=ykS7WSDLs7o&amp;t=1s" TargetMode="Externa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www.youtube.com/watch?v=5IvL2FdyAG8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8.png"/><Relationship Id="rId7" Type="http://schemas.openxmlformats.org/officeDocument/2006/relationships/image" Target="../media/image12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jpe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32666AC8-2E17-4DB4-B0F5-60C640CCFD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1767" y="836433"/>
            <a:ext cx="10906298" cy="2690156"/>
          </a:xfrm>
        </p:spPr>
        <p:txBody>
          <a:bodyPr anchor="ctr">
            <a:noAutofit/>
          </a:bodyPr>
          <a:lstStyle/>
          <a:p>
            <a:r>
              <a:rPr lang="pt-BR" sz="6600" dirty="0" smtClean="0"/>
              <a:t>C24 - Inteligência Artificial:</a:t>
            </a:r>
            <a:r>
              <a:rPr lang="pt-BR" sz="7200" dirty="0"/>
              <a:t/>
            </a:r>
            <a:br>
              <a:rPr lang="pt-BR" sz="7200" dirty="0"/>
            </a:br>
            <a:r>
              <a:rPr lang="pt-BR" sz="7200" b="1" i="1" dirty="0" smtClean="0"/>
              <a:t>Projetos selecionados</a:t>
            </a:r>
            <a:endParaRPr lang="pt-BR" sz="7200" b="1" i="1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xmlns="" id="{430EB894-B7D4-434C-9D1A-A14094D9BEEC}"/>
              </a:ext>
            </a:extLst>
          </p:cNvPr>
          <p:cNvSpPr txBox="1"/>
          <p:nvPr/>
        </p:nvSpPr>
        <p:spPr>
          <a:xfrm>
            <a:off x="7915801" y="5780602"/>
            <a:ext cx="400434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 smtClean="0"/>
              <a:t>Felipe A. P. de Figueiredo</a:t>
            </a:r>
            <a:endParaRPr lang="pt-BR" sz="2000" dirty="0"/>
          </a:p>
          <a:p>
            <a:r>
              <a:rPr lang="pt-BR" dirty="0">
                <a:hlinkClick r:id="rId3"/>
              </a:rPr>
              <a:t>f</a:t>
            </a:r>
            <a:r>
              <a:rPr lang="pt-BR" dirty="0" smtClean="0">
                <a:hlinkClick r:id="rId3"/>
              </a:rPr>
              <a:t>elipe.figueiredo@Inatel.br</a:t>
            </a:r>
            <a:endParaRPr lang="pt-BR" dirty="0"/>
          </a:p>
        </p:txBody>
      </p:sp>
      <p:pic>
        <p:nvPicPr>
          <p:cNvPr id="1026" name="Picture 2" descr="Logo">
            <a:extLst>
              <a:ext uri="{FF2B5EF4-FFF2-40B4-BE49-F238E27FC236}">
                <a16:creationId xmlns:a16="http://schemas.microsoft.com/office/drawing/2014/main" xmlns="" id="{3F2642E0-4F6A-4196-8F58-E77D36E9A3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59" b="28872"/>
          <a:stretch/>
        </p:blipFill>
        <p:spPr bwMode="auto">
          <a:xfrm>
            <a:off x="393306" y="5780602"/>
            <a:ext cx="2261388" cy="677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Image result for machine learning">
            <a:extLst>
              <a:ext uri="{FF2B5EF4-FFF2-40B4-BE49-F238E27FC236}">
                <a16:creationId xmlns:a16="http://schemas.microsoft.com/office/drawing/2014/main" xmlns="" id="{810CE0A2-4102-44A6-A370-175E7896CD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93" t="8107" r="14530" b="5794"/>
          <a:stretch/>
        </p:blipFill>
        <p:spPr bwMode="auto">
          <a:xfrm>
            <a:off x="4965305" y="3439886"/>
            <a:ext cx="2261389" cy="2237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657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Rastreamento ocular para interação homem-máquina</a:t>
            </a:r>
            <a:br>
              <a:rPr lang="pt-BR" dirty="0"/>
            </a:br>
            <a:r>
              <a:rPr lang="pt-BR" sz="2700" dirty="0" err="1" smtClean="0"/>
              <a:t>IoT</a:t>
            </a:r>
            <a:r>
              <a:rPr lang="pt-BR" sz="2700" dirty="0" smtClean="0"/>
              <a:t> + VC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400800" y="1825624"/>
            <a:ext cx="5638800" cy="5032375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800"/>
              </a:spcBef>
              <a:buNone/>
            </a:pPr>
            <a:r>
              <a:rPr lang="pt-BR" sz="2000" b="1" dirty="0">
                <a:solidFill>
                  <a:srgbClr val="0F1115"/>
                </a:solidFill>
                <a:ea typeface="+mn-lt"/>
                <a:cs typeface="+mn-lt"/>
              </a:rPr>
              <a:t>Objetivo</a:t>
            </a:r>
            <a:r>
              <a:rPr lang="pt-BR" sz="2000" dirty="0">
                <a:solidFill>
                  <a:srgbClr val="0F1115"/>
                </a:solidFill>
                <a:ea typeface="+mn-lt"/>
                <a:cs typeface="+mn-lt"/>
              </a:rPr>
              <a:t>: desenvolver um sistema acessível e de baixo custo para que pessoas com limitações motoras possam controlar um computador usando apenas o movimento dos olhos.</a:t>
            </a:r>
            <a:endParaRPr lang="pt-BR" sz="2000" dirty="0"/>
          </a:p>
          <a:p>
            <a:pPr marL="0" indent="0">
              <a:lnSpc>
                <a:spcPct val="100000"/>
              </a:lnSpc>
              <a:spcBef>
                <a:spcPts val="800"/>
              </a:spcBef>
              <a:buNone/>
            </a:pPr>
            <a:r>
              <a:rPr lang="pt-BR" sz="2000" b="1" dirty="0">
                <a:solidFill>
                  <a:srgbClr val="0F1115"/>
                </a:solidFill>
                <a:ea typeface="+mn-lt"/>
                <a:cs typeface="+mn-lt"/>
              </a:rPr>
              <a:t>Como funciona</a:t>
            </a:r>
            <a:r>
              <a:rPr lang="pt-BR" sz="2000" dirty="0">
                <a:solidFill>
                  <a:srgbClr val="0F1115"/>
                </a:solidFill>
                <a:ea typeface="+mn-lt"/>
                <a:cs typeface="+mn-lt"/>
              </a:rPr>
              <a:t>:</a:t>
            </a:r>
          </a:p>
          <a:p>
            <a:pPr>
              <a:lnSpc>
                <a:spcPct val="100000"/>
              </a:lnSpc>
              <a:spcBef>
                <a:spcPts val="800"/>
              </a:spcBef>
            </a:pPr>
            <a:r>
              <a:rPr lang="pt-BR" sz="2000" dirty="0">
                <a:solidFill>
                  <a:srgbClr val="0F1115"/>
                </a:solidFill>
                <a:ea typeface="+mn-lt"/>
                <a:cs typeface="+mn-lt"/>
              </a:rPr>
              <a:t>Utiliza uma webcam comum e IA para detectar a direção do olhar e mover o cursor na tela.</a:t>
            </a:r>
            <a:endParaRPr lang="pt-BR" sz="2000" dirty="0"/>
          </a:p>
          <a:p>
            <a:pPr>
              <a:lnSpc>
                <a:spcPct val="100000"/>
              </a:lnSpc>
              <a:spcBef>
                <a:spcPts val="800"/>
              </a:spcBef>
            </a:pPr>
            <a:r>
              <a:rPr lang="pt-BR" sz="2000" dirty="0">
                <a:solidFill>
                  <a:srgbClr val="0F1115"/>
                </a:solidFill>
                <a:ea typeface="+mn-lt"/>
                <a:cs typeface="+mn-lt"/>
              </a:rPr>
              <a:t>Piscadas longas são identificadas como cliques do mouse.</a:t>
            </a:r>
          </a:p>
          <a:p>
            <a:pPr>
              <a:lnSpc>
                <a:spcPct val="100000"/>
              </a:lnSpc>
              <a:spcBef>
                <a:spcPts val="800"/>
              </a:spcBef>
            </a:pPr>
            <a:r>
              <a:rPr lang="pt-BR" sz="2000" dirty="0">
                <a:solidFill>
                  <a:srgbClr val="0F1115"/>
                </a:solidFill>
                <a:ea typeface="+mn-lt"/>
                <a:cs typeface="+mn-lt"/>
              </a:rPr>
              <a:t>A interface é simplificada, com ícones grandes para facilitar a navegação</a:t>
            </a:r>
            <a:r>
              <a:rPr lang="pt-BR" sz="2000" dirty="0" smtClean="0">
                <a:solidFill>
                  <a:srgbClr val="0F1115"/>
                </a:solidFill>
                <a:ea typeface="+mn-lt"/>
                <a:cs typeface="+mn-lt"/>
              </a:rPr>
              <a:t>.</a:t>
            </a:r>
            <a:endParaRPr lang="pt-BR" sz="2000" dirty="0">
              <a:solidFill>
                <a:srgbClr val="0F1115"/>
              </a:solidFill>
              <a:ea typeface="+mn-lt"/>
              <a:cs typeface="+mn-lt"/>
            </a:endParaRPr>
          </a:p>
        </p:txBody>
      </p:sp>
      <p:pic>
        <p:nvPicPr>
          <p:cNvPr id="4" name="Imagem 3" descr="Interface gráfica do usuário&#10;&#10;O conteúdo gerado por IA pode estar incorreto.">
            <a:extLst>
              <a:ext uri="{FF2B5EF4-FFF2-40B4-BE49-F238E27FC236}">
                <a16:creationId xmlns:a16="http://schemas.microsoft.com/office/drawing/2014/main" xmlns="" id="{1647FB52-EE51-37FF-F51B-B6A07EA148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833" y="2081535"/>
            <a:ext cx="5330167" cy="3062379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xmlns="" id="{E5DB6FEB-055D-1E46-DBA2-095BB07E2337}"/>
              </a:ext>
            </a:extLst>
          </p:cNvPr>
          <p:cNvSpPr txBox="1"/>
          <p:nvPr/>
        </p:nvSpPr>
        <p:spPr>
          <a:xfrm>
            <a:off x="1858033" y="5143914"/>
            <a:ext cx="3145766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1400" dirty="0">
                <a:solidFill>
                  <a:srgbClr val="0F1115"/>
                </a:solidFill>
                <a:latin typeface="TW Cen MT"/>
              </a:rPr>
              <a:t>Roda em PCs e laptops e, em breve, em </a:t>
            </a:r>
            <a:r>
              <a:rPr lang="pt-BR" sz="1400" dirty="0" err="1">
                <a:solidFill>
                  <a:srgbClr val="0F1115"/>
                </a:solidFill>
                <a:latin typeface="TW Cen MT"/>
              </a:rPr>
              <a:t>tablets</a:t>
            </a:r>
            <a:r>
              <a:rPr lang="pt-BR" sz="1400" dirty="0">
                <a:solidFill>
                  <a:srgbClr val="0F1115"/>
                </a:solidFill>
                <a:latin typeface="TW Cen MT"/>
              </a:rPr>
              <a:t> e </a:t>
            </a:r>
            <a:r>
              <a:rPr lang="pt-BR" sz="1400" dirty="0" err="1">
                <a:solidFill>
                  <a:srgbClr val="0F1115"/>
                </a:solidFill>
                <a:latin typeface="TW Cen MT"/>
              </a:rPr>
              <a:t>mini-computadores</a:t>
            </a:r>
            <a:r>
              <a:rPr lang="pt-BR" sz="1400" dirty="0">
                <a:solidFill>
                  <a:srgbClr val="0F1115"/>
                </a:solidFill>
                <a:latin typeface="TW Cen MT"/>
              </a:rPr>
              <a:t>.</a:t>
            </a:r>
            <a:endParaRPr lang="pt-BR" sz="1400" dirty="0"/>
          </a:p>
        </p:txBody>
      </p:sp>
    </p:spTree>
    <p:extLst>
      <p:ext uri="{BB962C8B-B14F-4D97-AF65-F5344CB8AC3E}">
        <p14:creationId xmlns:p14="http://schemas.microsoft.com/office/powerpoint/2010/main" val="8356161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C36D2A9F-DE12-D02C-B344-D385C665B3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558" y="-471"/>
            <a:ext cx="9560800" cy="1478570"/>
          </a:xfrm>
        </p:spPr>
        <p:txBody>
          <a:bodyPr>
            <a:normAutofit/>
          </a:bodyPr>
          <a:lstStyle/>
          <a:p>
            <a:endParaRPr lang="pt-BR" sz="2400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3B2ACE63-A575-06D8-D9BA-DA89FE7F7E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7555" y="1587366"/>
            <a:ext cx="6527181" cy="5266996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100000"/>
              </a:lnSpc>
              <a:spcBef>
                <a:spcPts val="800"/>
              </a:spcBef>
              <a:buNone/>
            </a:pPr>
            <a:endParaRPr lang="en-US" sz="2400" dirty="0">
              <a:solidFill>
                <a:srgbClr val="0F1115"/>
              </a:solidFill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26534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6C03C482-0F35-93F1-1264-4038B1ECD6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558" y="128926"/>
            <a:ext cx="8468121" cy="147857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endParaRPr lang="en-US" sz="2700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241531A3-B68C-AF70-5FC2-2C49D4E95C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7557" y="1716764"/>
            <a:ext cx="6297144" cy="5137598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100000"/>
              </a:lnSpc>
              <a:spcBef>
                <a:spcPts val="900"/>
              </a:spcBef>
              <a:buNone/>
            </a:pPr>
            <a:endParaRPr lang="en-US" dirty="0">
              <a:latin typeface="TW Cen MT"/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260602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6D18CE6F-92C5-A54C-1C73-C2FC7DA233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558" y="13906"/>
            <a:ext cx="9560800" cy="1478570"/>
          </a:xfrm>
        </p:spPr>
        <p:txBody>
          <a:bodyPr>
            <a:normAutofit/>
          </a:bodyPr>
          <a:lstStyle/>
          <a:p>
            <a:endParaRPr lang="pt-BR" sz="2700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2DFCE8A3-996D-09F0-29B2-F1622D789C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7556" y="1716762"/>
            <a:ext cx="6110236" cy="5137600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lnSpc>
                <a:spcPct val="100000"/>
              </a:lnSpc>
              <a:spcBef>
                <a:spcPts val="800"/>
              </a:spcBef>
              <a:buNone/>
            </a:pPr>
            <a:endParaRPr lang="pt-BR" dirty="0">
              <a:solidFill>
                <a:srgbClr val="0F1115"/>
              </a:solidFill>
              <a:latin typeface="TW Cen MT"/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271954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3C502ECB-53F7-6942-8876-CC6DBC9F4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558" y="13906"/>
            <a:ext cx="9560800" cy="1478570"/>
          </a:xfrm>
        </p:spPr>
        <p:txBody>
          <a:bodyPr/>
          <a:lstStyle/>
          <a:p>
            <a:r>
              <a:rPr lang="en-US" err="1"/>
              <a:t>classificação</a:t>
            </a:r>
            <a:r>
              <a:rPr lang="en-US"/>
              <a:t> da </a:t>
            </a:r>
            <a:r>
              <a:rPr lang="en-US" err="1"/>
              <a:t>qualidade</a:t>
            </a:r>
            <a:r>
              <a:rPr lang="en-US"/>
              <a:t> do café</a:t>
            </a:r>
            <a:br>
              <a:rPr lang="en-US"/>
            </a:br>
            <a:r>
              <a:rPr lang="en-US" sz="2400"/>
              <a:t>VC</a:t>
            </a:r>
            <a:endParaRPr lang="pt-BR" sz="240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3599375C-DC5D-BEC8-C62B-D5E317AA89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7557" y="1716762"/>
            <a:ext cx="7979291" cy="5137600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pt-BR" b="1" dirty="0">
                <a:solidFill>
                  <a:srgbClr val="0F1115"/>
                </a:solidFill>
                <a:ea typeface="+mn-lt"/>
                <a:cs typeface="+mn-lt"/>
              </a:rPr>
              <a:t>Objetivo: </a:t>
            </a:r>
            <a:r>
              <a:rPr lang="pt-BR" dirty="0">
                <a:solidFill>
                  <a:srgbClr val="0F1115"/>
                </a:solidFill>
                <a:ea typeface="+mn-lt"/>
                <a:cs typeface="+mn-lt"/>
              </a:rPr>
              <a:t>desenvolver um aplicativo móvel que classifique a qualidade dos grãos de café Arábica, eliminando a subjetividade e diminuindo o tempo de avaliação.</a:t>
            </a:r>
            <a:endParaRPr lang="pt-BR" dirty="0"/>
          </a:p>
          <a:p>
            <a:pPr>
              <a:lnSpc>
                <a:spcPct val="100000"/>
              </a:lnSpc>
              <a:buNone/>
            </a:pPr>
            <a:r>
              <a:rPr lang="pt-BR" b="1" dirty="0">
                <a:solidFill>
                  <a:srgbClr val="0F1115"/>
                </a:solidFill>
                <a:ea typeface="+mn-lt"/>
                <a:cs typeface="+mn-lt"/>
              </a:rPr>
              <a:t>Como funciona:</a:t>
            </a:r>
            <a:endParaRPr lang="pt-BR"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pt-BR" dirty="0">
                <a:solidFill>
                  <a:srgbClr val="0F1115"/>
                </a:solidFill>
                <a:ea typeface="+mn-lt"/>
                <a:cs typeface="+mn-lt"/>
              </a:rPr>
              <a:t>O usuário fotografa os grãos de café com o celular.</a:t>
            </a:r>
            <a:endParaRPr lang="pt-BR"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pt-BR" dirty="0">
                <a:solidFill>
                  <a:srgbClr val="0F1115"/>
                </a:solidFill>
                <a:ea typeface="+mn-lt"/>
                <a:cs typeface="+mn-lt"/>
              </a:rPr>
              <a:t>O aplicativo captura três imagens em sequência e classifica cada uma com um modelo de IA.</a:t>
            </a:r>
            <a:endParaRPr lang="pt-BR"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pt-BR" dirty="0">
                <a:solidFill>
                  <a:srgbClr val="0F1115"/>
                </a:solidFill>
                <a:ea typeface="+mn-lt"/>
                <a:cs typeface="+mn-lt"/>
              </a:rPr>
              <a:t>Usando votação majoritária, ele define a classe final: </a:t>
            </a:r>
            <a:r>
              <a:rPr lang="pt-BR" b="1" dirty="0">
                <a:solidFill>
                  <a:srgbClr val="0F1115"/>
                </a:solidFill>
                <a:ea typeface="+mn-lt"/>
                <a:cs typeface="+mn-lt"/>
              </a:rPr>
              <a:t>Mole, Duro, </a:t>
            </a:r>
            <a:r>
              <a:rPr lang="pt-BR" b="1" dirty="0" err="1">
                <a:solidFill>
                  <a:srgbClr val="0F1115"/>
                </a:solidFill>
                <a:ea typeface="+mn-lt"/>
                <a:cs typeface="+mn-lt"/>
              </a:rPr>
              <a:t>Riado</a:t>
            </a:r>
            <a:r>
              <a:rPr lang="pt-BR" b="1" dirty="0">
                <a:solidFill>
                  <a:srgbClr val="0F1115"/>
                </a:solidFill>
                <a:ea typeface="+mn-lt"/>
                <a:cs typeface="+mn-lt"/>
              </a:rPr>
              <a:t>, Rio ou Rio Zona</a:t>
            </a:r>
            <a:r>
              <a:rPr lang="pt-BR" dirty="0">
                <a:solidFill>
                  <a:srgbClr val="0F1115"/>
                </a:solidFill>
                <a:ea typeface="+mn-lt"/>
                <a:cs typeface="+mn-lt"/>
              </a:rPr>
              <a:t>.</a:t>
            </a:r>
            <a:endParaRPr lang="pt-BR" dirty="0">
              <a:ea typeface="+mn-lt"/>
              <a:cs typeface="+mn-lt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xmlns="" id="{7148D374-6FA6-C430-7F17-E9B2FEE7ED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2530" y="1840300"/>
            <a:ext cx="3620183" cy="3982529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xmlns="" id="{FBF37D48-BB63-5BEF-240F-99C661CEC04D}"/>
              </a:ext>
            </a:extLst>
          </p:cNvPr>
          <p:cNvSpPr txBox="1"/>
          <p:nvPr/>
        </p:nvSpPr>
        <p:spPr>
          <a:xfrm>
            <a:off x="641231" y="5817079"/>
            <a:ext cx="10032520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2400" b="1">
                <a:solidFill>
                  <a:srgbClr val="0F1115"/>
                </a:solidFill>
                <a:latin typeface="TW Cen MT"/>
              </a:rPr>
              <a:t>Aplicação</a:t>
            </a:r>
            <a:r>
              <a:rPr lang="pt-BR" sz="2400">
                <a:solidFill>
                  <a:srgbClr val="0F1115"/>
                </a:solidFill>
                <a:latin typeface="TW Cen MT"/>
              </a:rPr>
              <a:t>: ferramenta para produtores avaliarem a qualidade do café de forma rápida, objetiva, sem necessidade de conexão com a internet e in loco.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298225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AC4A6BE2-61BA-F9D1-8C54-7B9BB78FA0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558" y="-471"/>
            <a:ext cx="8568762" cy="1478570"/>
          </a:xfrm>
        </p:spPr>
        <p:txBody>
          <a:bodyPr>
            <a:normAutofit/>
          </a:bodyPr>
          <a:lstStyle/>
          <a:p>
            <a:r>
              <a:rPr lang="pt-BR"/>
              <a:t>Criação de Antenas auxiliada por ia</a:t>
            </a:r>
            <a:br>
              <a:rPr lang="pt-BR"/>
            </a:br>
            <a:r>
              <a:rPr lang="pt-BR" sz="2700"/>
              <a:t>ML + Eletromagnetismo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9BC7D3C3-99B9-ACDD-07FA-0067CDB25A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7558" y="1482116"/>
            <a:ext cx="6040334" cy="5377408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pt-BR" b="1" dirty="0">
                <a:solidFill>
                  <a:schemeClr val="bg1"/>
                </a:solidFill>
                <a:latin typeface="TW Cen MT"/>
                <a:ea typeface="Calibri"/>
                <a:cs typeface="Times New Roman"/>
              </a:rPr>
              <a:t>Objetivo</a:t>
            </a:r>
            <a:r>
              <a:rPr lang="pt-BR" dirty="0">
                <a:solidFill>
                  <a:schemeClr val="bg1"/>
                </a:solidFill>
                <a:latin typeface="TW Cen MT"/>
                <a:ea typeface="Calibri"/>
                <a:cs typeface="Times New Roman"/>
              </a:rPr>
              <a:t>: desenvolver antenas </a:t>
            </a:r>
            <a:r>
              <a:rPr lang="pt-BR" dirty="0" err="1">
                <a:solidFill>
                  <a:schemeClr val="bg1"/>
                </a:solidFill>
                <a:latin typeface="TW Cen MT"/>
                <a:ea typeface="Calibri"/>
                <a:cs typeface="Times New Roman"/>
              </a:rPr>
              <a:t>pixeladas</a:t>
            </a:r>
            <a:r>
              <a:rPr lang="pt-BR" dirty="0">
                <a:solidFill>
                  <a:schemeClr val="bg1"/>
                </a:solidFill>
                <a:latin typeface="TW Cen MT"/>
                <a:ea typeface="Calibri"/>
                <a:cs typeface="Times New Roman"/>
              </a:rPr>
              <a:t> </a:t>
            </a:r>
            <a:r>
              <a:rPr lang="pt-BR" b="1" dirty="0" smtClean="0">
                <a:solidFill>
                  <a:srgbClr val="0F1115"/>
                </a:solidFill>
                <a:latin typeface="TW Cen MT"/>
                <a:ea typeface="+mn-lt"/>
                <a:cs typeface="+mn-lt"/>
              </a:rPr>
              <a:t>Como </a:t>
            </a:r>
            <a:r>
              <a:rPr lang="pt-BR" b="1" dirty="0" err="1" smtClean="0">
                <a:solidFill>
                  <a:srgbClr val="0F1115"/>
                </a:solidFill>
                <a:latin typeface="TW Cen MT"/>
                <a:ea typeface="+mn-lt"/>
                <a:cs typeface="+mn-lt"/>
              </a:rPr>
              <a:t>funciona:</a:t>
            </a:r>
            <a:r>
              <a:rPr lang="pt-BR" dirty="0" err="1" smtClean="0">
                <a:solidFill>
                  <a:schemeClr val="bg1"/>
                </a:solidFill>
                <a:latin typeface="TW Cen MT"/>
                <a:ea typeface="Calibri"/>
                <a:cs typeface="Times New Roman"/>
              </a:rPr>
              <a:t>ou</a:t>
            </a:r>
            <a:r>
              <a:rPr lang="pt-BR" dirty="0" smtClean="0">
                <a:solidFill>
                  <a:schemeClr val="bg1"/>
                </a:solidFill>
                <a:latin typeface="TW Cen MT"/>
                <a:ea typeface="Calibri"/>
                <a:cs typeface="Times New Roman"/>
              </a:rPr>
              <a:t> baseadas na </a:t>
            </a:r>
            <a:r>
              <a:rPr lang="pt-BR" dirty="0" err="1" smtClean="0">
                <a:solidFill>
                  <a:schemeClr val="bg1"/>
                </a:solidFill>
                <a:latin typeface="TW Cen MT"/>
                <a:ea typeface="Calibri"/>
                <a:cs typeface="Times New Roman"/>
              </a:rPr>
              <a:t>superfórmula</a:t>
            </a:r>
            <a:r>
              <a:rPr lang="pt-BR" dirty="0" smtClean="0">
                <a:solidFill>
                  <a:schemeClr val="bg1"/>
                </a:solidFill>
                <a:latin typeface="TW Cen MT"/>
                <a:ea typeface="Calibri"/>
                <a:cs typeface="Times New Roman"/>
              </a:rPr>
              <a:t> </a:t>
            </a:r>
            <a:r>
              <a:rPr lang="pt-BR" dirty="0" smtClean="0">
                <a:solidFill>
                  <a:srgbClr val="0F1115"/>
                </a:solidFill>
                <a:latin typeface="TW Cen MT"/>
                <a:ea typeface="+mn-lt"/>
                <a:cs typeface="+mn-lt"/>
              </a:rPr>
              <a:t>utilizando IA para otimizar seu formato e garantir o máximo desempenho.</a:t>
            </a:r>
            <a:endParaRPr lang="pt-BR" dirty="0" smtClean="0">
              <a:solidFill>
                <a:schemeClr val="bg1"/>
              </a:solidFill>
              <a:latin typeface="TW Cen MT"/>
              <a:ea typeface="Calibri"/>
              <a:cs typeface="Times New Roman"/>
            </a:endParaRPr>
          </a:p>
          <a:p>
            <a:pPr>
              <a:lnSpc>
                <a:spcPct val="100000"/>
              </a:lnSpc>
              <a:buNone/>
            </a:pPr>
            <a:endParaRPr lang="pt-BR" dirty="0">
              <a:ea typeface="+mn-lt"/>
              <a:cs typeface="+mn-lt"/>
            </a:endParaRPr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pt-BR" dirty="0">
                <a:solidFill>
                  <a:srgbClr val="0F1115"/>
                </a:solidFill>
                <a:latin typeface="TW Cen MT"/>
                <a:ea typeface="+mn-lt"/>
                <a:cs typeface="+mn-lt"/>
              </a:rPr>
              <a:t>O formato da antena é definido por uma matriz de pixels (com ou sem metal) ou pelos parâmetros da </a:t>
            </a:r>
            <a:r>
              <a:rPr lang="pt-BR" dirty="0" err="1">
                <a:solidFill>
                  <a:srgbClr val="0F1115"/>
                </a:solidFill>
                <a:latin typeface="TW Cen MT"/>
                <a:ea typeface="+mn-lt"/>
                <a:cs typeface="+mn-lt"/>
              </a:rPr>
              <a:t>superfórmula</a:t>
            </a:r>
            <a:r>
              <a:rPr lang="pt-BR" dirty="0">
                <a:solidFill>
                  <a:srgbClr val="0F1115"/>
                </a:solidFill>
                <a:latin typeface="TW Cen MT"/>
                <a:ea typeface="+mn-lt"/>
                <a:cs typeface="+mn-lt"/>
              </a:rPr>
              <a:t>. </a:t>
            </a:r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pt-BR" dirty="0">
                <a:solidFill>
                  <a:srgbClr val="0F1115"/>
                </a:solidFill>
                <a:latin typeface="TW Cen MT"/>
                <a:ea typeface="+mn-lt"/>
                <a:cs typeface="+mn-lt"/>
              </a:rPr>
              <a:t>Um algoritmo de IA gera diferentes configurações, que são simuladas para testar seu desempenho eletromagnético.</a:t>
            </a:r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pt-BR" dirty="0">
                <a:solidFill>
                  <a:srgbClr val="0F1115"/>
                </a:solidFill>
                <a:latin typeface="TW Cen MT"/>
                <a:ea typeface="+mn-lt"/>
                <a:cs typeface="+mn-lt"/>
              </a:rPr>
              <a:t>O algoritmo aprende iterativamente com esses testes para encontrar uma configuração que atenda às especificações desejadas.</a:t>
            </a:r>
            <a:endParaRPr lang="pt-BR" dirty="0"/>
          </a:p>
        </p:txBody>
      </p:sp>
      <p:pic>
        <p:nvPicPr>
          <p:cNvPr id="4" name="Imagem 3" descr="Diagrama, Desenho técnico&#10;&#10;O conteúdo gerado por IA pode estar incorreto.">
            <a:extLst>
              <a:ext uri="{FF2B5EF4-FFF2-40B4-BE49-F238E27FC236}">
                <a16:creationId xmlns:a16="http://schemas.microsoft.com/office/drawing/2014/main" xmlns="" id="{2E52396F-E2A7-86EE-014E-168F9F33C1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6583" y="1722318"/>
            <a:ext cx="3602608" cy="2248798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xmlns="" id="{0BCAF80E-3BC3-FD38-565D-F84C8221DE9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400" t="-1188" r="2785"/>
          <a:stretch>
            <a:fillRect/>
          </a:stretch>
        </p:blipFill>
        <p:spPr>
          <a:xfrm>
            <a:off x="7502284" y="4065645"/>
            <a:ext cx="3410194" cy="2488828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xmlns="" id="{CC0EE03B-4E55-A79D-60F6-4CCB1555B766}"/>
              </a:ext>
            </a:extLst>
          </p:cNvPr>
          <p:cNvSpPr txBox="1"/>
          <p:nvPr/>
        </p:nvSpPr>
        <p:spPr>
          <a:xfrm>
            <a:off x="7743646" y="6521569"/>
            <a:ext cx="274320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1600">
                <a:solidFill>
                  <a:srgbClr val="0F1115"/>
                </a:solidFill>
                <a:latin typeface="TW Cen MT"/>
              </a:rPr>
              <a:t>Patente em elaboração</a:t>
            </a:r>
          </a:p>
        </p:txBody>
      </p:sp>
    </p:spTree>
    <p:extLst>
      <p:ext uri="{BB962C8B-B14F-4D97-AF65-F5344CB8AC3E}">
        <p14:creationId xmlns:p14="http://schemas.microsoft.com/office/powerpoint/2010/main" val="908030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6C900E26-1F58-A632-16DB-0C4C463C0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Vídeos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xmlns="" id="{C03CCF5A-4EDC-A596-5665-76A76E05F9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1536633"/>
            <a:ext cx="10282499" cy="4555200"/>
          </a:xfrm>
        </p:spPr>
        <p:txBody>
          <a:bodyPr/>
          <a:lstStyle/>
          <a:p>
            <a:pPr marL="406400" indent="-342900"/>
            <a:r>
              <a:rPr lang="pt-BR" err="1">
                <a:solidFill>
                  <a:srgbClr val="0F0F0F"/>
                </a:solidFill>
                <a:latin typeface="TW Cen MT"/>
                <a:ea typeface="Roboto"/>
                <a:cs typeface="Roboto"/>
              </a:rPr>
              <a:t>Resource-aware</a:t>
            </a:r>
            <a:r>
              <a:rPr lang="pt-BR">
                <a:solidFill>
                  <a:srgbClr val="0F0F0F"/>
                </a:solidFill>
                <a:latin typeface="TW Cen MT"/>
                <a:ea typeface="Roboto"/>
                <a:cs typeface="Roboto"/>
              </a:rPr>
              <a:t> Machine Learning Model </a:t>
            </a:r>
            <a:r>
              <a:rPr lang="pt-BR" err="1">
                <a:solidFill>
                  <a:srgbClr val="0F0F0F"/>
                </a:solidFill>
                <a:latin typeface="TW Cen MT"/>
                <a:ea typeface="Roboto"/>
                <a:cs typeface="Roboto"/>
              </a:rPr>
              <a:t>Optimization</a:t>
            </a:r>
            <a:r>
              <a:rPr lang="pt-BR">
                <a:solidFill>
                  <a:srgbClr val="0F0F0F"/>
                </a:solidFill>
                <a:latin typeface="TW Cen MT"/>
                <a:ea typeface="Roboto"/>
                <a:cs typeface="Roboto"/>
              </a:rPr>
              <a:t> for Edge Computing</a:t>
            </a:r>
            <a:endParaRPr lang="pt-BR">
              <a:latin typeface="TW Cen MT"/>
              <a:ea typeface="Roboto"/>
              <a:cs typeface="Roboto"/>
            </a:endParaRPr>
          </a:p>
          <a:p>
            <a:pPr marL="711200" lvl="1" indent="-228600">
              <a:buClr>
                <a:srgbClr val="000000"/>
              </a:buClr>
              <a:buSzPts val="2100"/>
              <a:buFont typeface="Courier New" panose="020B0604020202020204" pitchFamily="34" charset="0"/>
              <a:buChar char="o"/>
            </a:pPr>
            <a:r>
              <a:rPr lang="pt-BR">
                <a:latin typeface="TW Cen MT"/>
                <a:ea typeface="Roboto"/>
                <a:cs typeface="Roboto"/>
                <a:hlinkClick r:id="rId2"/>
              </a:rPr>
              <a:t>https</a:t>
            </a:r>
            <a:r>
              <a:rPr lang="pt-BR">
                <a:latin typeface="TW Cen MT"/>
                <a:ea typeface="+mn-lt"/>
                <a:cs typeface="+mn-lt"/>
                <a:hlinkClick r:id="rId2"/>
              </a:rPr>
              <a:t>://www.youtube.com/watch?v=ykS7WSDLs7o&amp;t=1s</a:t>
            </a:r>
            <a:endParaRPr lang="pt-BR">
              <a:latin typeface="TW Cen MT"/>
              <a:ea typeface="+mn-lt"/>
              <a:cs typeface="+mn-lt"/>
            </a:endParaRPr>
          </a:p>
          <a:p>
            <a:pPr marL="406400" indent="-342900"/>
            <a:r>
              <a:rPr lang="pt-BR">
                <a:solidFill>
                  <a:srgbClr val="0F0F0F"/>
                </a:solidFill>
                <a:latin typeface="TW Cen MT"/>
                <a:ea typeface="Roboto"/>
                <a:cs typeface="Roboto"/>
              </a:rPr>
              <a:t>Análise Estatística e Avaliação de Desempenho para Sistemas Avançados de Antenas Inteligentes</a:t>
            </a:r>
            <a:endParaRPr lang="pt-BR">
              <a:latin typeface="TW Cen MT"/>
              <a:ea typeface="Roboto"/>
              <a:cs typeface="Roboto"/>
            </a:endParaRPr>
          </a:p>
          <a:p>
            <a:pPr marL="711200" lvl="1" indent="-228600">
              <a:buClr>
                <a:srgbClr val="000000"/>
              </a:buClr>
              <a:buSzPts val="2100"/>
              <a:buFont typeface="Courier New" panose="020B0604020202020204" pitchFamily="34" charset="0"/>
              <a:buChar char="o"/>
            </a:pPr>
            <a:r>
              <a:rPr lang="pt-BR">
                <a:latin typeface="TW Cen MT"/>
                <a:ea typeface="Roboto"/>
                <a:cs typeface="Roboto"/>
                <a:hlinkClick r:id="rId3"/>
              </a:rPr>
              <a:t>https</a:t>
            </a:r>
            <a:r>
              <a:rPr lang="pt-BR">
                <a:latin typeface="TW Cen MT"/>
                <a:ea typeface="+mn-lt"/>
                <a:cs typeface="+mn-lt"/>
                <a:hlinkClick r:id="rId3"/>
              </a:rPr>
              <a:t>://www.youtube.com/watch?v=ZdtuAIbhGT0</a:t>
            </a:r>
          </a:p>
          <a:p>
            <a:pPr marL="508000" indent="-342900">
              <a:buClr>
                <a:srgbClr val="000000"/>
              </a:buClr>
            </a:pPr>
            <a:r>
              <a:rPr lang="pt-BR">
                <a:solidFill>
                  <a:srgbClr val="0F0F0F"/>
                </a:solidFill>
                <a:latin typeface="TW Cen MT"/>
                <a:ea typeface="Roboto"/>
                <a:cs typeface="Roboto"/>
              </a:rPr>
              <a:t>Otimização de sistemas de transmissão de energia sem fio assistidos por STAR-RIS</a:t>
            </a:r>
          </a:p>
          <a:p>
            <a:pPr marL="711200" lvl="1" indent="-228600">
              <a:buClr>
                <a:srgbClr val="000000"/>
              </a:buClr>
              <a:buSzPts val="2100"/>
              <a:buFont typeface="Courier New" panose="020B0604020202020204" pitchFamily="34" charset="0"/>
              <a:buChar char="o"/>
            </a:pPr>
            <a:r>
              <a:rPr lang="pt-BR">
                <a:ea typeface="+mn-lt"/>
                <a:cs typeface="+mn-lt"/>
                <a:hlinkClick r:id="rId4"/>
              </a:rPr>
              <a:t>https://www.youtube.com/watch?v=5IvL2FdyAG8</a:t>
            </a:r>
            <a:endParaRPr lang="pt-BR">
              <a:latin typeface="TW Cen MT"/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87742450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FF7777CA-0E5D-E74D-D1C6-D24D4D2366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893F1DD0-2A87-6F28-7581-AF9D770A39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5" y="2688095"/>
            <a:ext cx="12191855" cy="1478570"/>
          </a:xfrm>
        </p:spPr>
        <p:txBody>
          <a:bodyPr>
            <a:normAutofit fontScale="90000"/>
          </a:bodyPr>
          <a:lstStyle/>
          <a:p>
            <a:pPr algn="ctr"/>
            <a:r>
              <a:rPr lang="pt-BR" dirty="0" smtClean="0"/>
              <a:t>Obrigado</a:t>
            </a:r>
            <a:r>
              <a:rPr lang="pt-BR" dirty="0"/>
              <a:t>!</a:t>
            </a:r>
            <a:br>
              <a:rPr lang="pt-BR" dirty="0"/>
            </a:br>
            <a:r>
              <a:rPr lang="pt-BR" dirty="0"/>
              <a:t/>
            </a:r>
            <a:br>
              <a:rPr lang="pt-BR" dirty="0"/>
            </a:br>
            <a:r>
              <a:rPr lang="pt-BR" dirty="0">
                <a:latin typeface="TW Cen MT"/>
              </a:rPr>
              <a:t>Perguntas</a:t>
            </a:r>
            <a:r>
              <a:rPr lang="pt-BR" dirty="0" smtClean="0">
                <a:latin typeface="TW Cen MT"/>
              </a:rPr>
              <a:t>?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4369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FDDEEE62-556D-1D9E-D6DA-2D6170733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O laboratório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7C58AF3A-EF39-F1E1-874C-C72D74487F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pt-BR" b="1" dirty="0" smtClean="0">
                <a:solidFill>
                  <a:srgbClr val="0F1115"/>
                </a:solidFill>
              </a:rPr>
              <a:t>Wireless </a:t>
            </a:r>
            <a:r>
              <a:rPr lang="pt-BR" b="1" dirty="0" err="1" smtClean="0">
                <a:solidFill>
                  <a:srgbClr val="0F1115"/>
                </a:solidFill>
              </a:rPr>
              <a:t>and</a:t>
            </a:r>
            <a:r>
              <a:rPr lang="pt-BR" b="1" dirty="0" smtClean="0">
                <a:solidFill>
                  <a:srgbClr val="0F1115"/>
                </a:solidFill>
              </a:rPr>
              <a:t> Artificial </a:t>
            </a:r>
            <a:r>
              <a:rPr lang="pt-BR" b="1" dirty="0" err="1" smtClean="0">
                <a:solidFill>
                  <a:srgbClr val="0F1115"/>
                </a:solidFill>
              </a:rPr>
              <a:t>Intelligence</a:t>
            </a:r>
            <a:r>
              <a:rPr lang="pt-BR" b="1" dirty="0" smtClean="0">
                <a:solidFill>
                  <a:srgbClr val="0F1115"/>
                </a:solidFill>
              </a:rPr>
              <a:t> </a:t>
            </a:r>
            <a:r>
              <a:rPr lang="pt-BR" b="1" dirty="0" err="1" smtClean="0">
                <a:solidFill>
                  <a:srgbClr val="0F1115"/>
                </a:solidFill>
              </a:rPr>
              <a:t>Laboratory</a:t>
            </a:r>
            <a:r>
              <a:rPr lang="pt-BR" b="1" dirty="0" smtClean="0">
                <a:solidFill>
                  <a:srgbClr val="0F1115"/>
                </a:solidFill>
              </a:rPr>
              <a:t> (WAI </a:t>
            </a:r>
            <a:r>
              <a:rPr lang="pt-BR" b="1" dirty="0" err="1" smtClean="0">
                <a:solidFill>
                  <a:srgbClr val="0F1115"/>
                </a:solidFill>
              </a:rPr>
              <a:t>Lab</a:t>
            </a:r>
            <a:r>
              <a:rPr lang="pt-BR" b="1" dirty="0" smtClean="0">
                <a:solidFill>
                  <a:srgbClr val="0F1115"/>
                </a:solidFill>
              </a:rPr>
              <a:t>)</a:t>
            </a:r>
            <a:endParaRPr lang="pt-BR" dirty="0" smtClean="0"/>
          </a:p>
          <a:p>
            <a:pPr>
              <a:lnSpc>
                <a:spcPct val="100000"/>
              </a:lnSpc>
              <a:buFont typeface="Arial"/>
            </a:pPr>
            <a:r>
              <a:rPr lang="pt-BR" dirty="0" smtClean="0">
                <a:solidFill>
                  <a:srgbClr val="0F1115"/>
                </a:solidFill>
              </a:rPr>
              <a:t>Comunicações Sem Fio</a:t>
            </a:r>
          </a:p>
          <a:p>
            <a:pPr>
              <a:lnSpc>
                <a:spcPct val="100000"/>
              </a:lnSpc>
              <a:buFont typeface="Arial"/>
            </a:pPr>
            <a:r>
              <a:rPr lang="pt-BR" dirty="0" smtClean="0">
                <a:solidFill>
                  <a:srgbClr val="0F1115"/>
                </a:solidFill>
              </a:rPr>
              <a:t>Inteligência Artificial</a:t>
            </a:r>
          </a:p>
          <a:p>
            <a:endParaRPr lang="pt-BR" dirty="0" smtClean="0"/>
          </a:p>
          <a:p>
            <a:endParaRPr lang="pt-BR" dirty="0"/>
          </a:p>
        </p:txBody>
      </p:sp>
      <p:pic>
        <p:nvPicPr>
          <p:cNvPr id="4" name="Picture 3" descr="A close-up of a person&amp;#39;s face&#10;&#10;Description automatically generated">
            <a:extLst>
              <a:ext uri="{FF2B5EF4-FFF2-40B4-BE49-F238E27FC236}">
                <a16:creationId xmlns:a16="http://schemas.microsoft.com/office/drawing/2014/main" xmlns="" id="{4FF6699E-A2E6-462A-4DED-8054D0D8BE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9316" y="3823856"/>
            <a:ext cx="6147064" cy="1829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721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E462F6F1-1EC8-7595-AE7C-1AFF97D434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7CCD7435-A80E-9553-384F-E3BB9619D5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Áreas de pesquisa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A35B9097-2937-DDAD-E0C3-FED3B0EBFC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 smtClean="0"/>
              <a:t>ML na borda (</a:t>
            </a:r>
            <a:r>
              <a:rPr lang="pt-BR" dirty="0" err="1" smtClean="0"/>
              <a:t>IoT</a:t>
            </a:r>
            <a:r>
              <a:rPr lang="pt-BR" dirty="0" smtClean="0"/>
              <a:t>)</a:t>
            </a:r>
          </a:p>
          <a:p>
            <a:r>
              <a:rPr lang="pt-BR" dirty="0" smtClean="0"/>
              <a:t>Visão Computacional (embarcada)</a:t>
            </a:r>
          </a:p>
          <a:p>
            <a:r>
              <a:rPr lang="pt-BR" dirty="0" smtClean="0"/>
              <a:t>Sistemas </a:t>
            </a:r>
            <a:r>
              <a:rPr lang="pt-BR" dirty="0"/>
              <a:t>de Antenas Fluidas</a:t>
            </a:r>
          </a:p>
          <a:p>
            <a:r>
              <a:rPr lang="pt-BR" dirty="0"/>
              <a:t>Superfícies Inteligentes Reconfiguráveis</a:t>
            </a:r>
          </a:p>
          <a:p>
            <a:r>
              <a:rPr lang="pt-BR" dirty="0">
                <a:latin typeface="Tw Cen MT"/>
              </a:rPr>
              <a:t>WET - Transferência de energia sem fio</a:t>
            </a:r>
          </a:p>
          <a:p>
            <a:r>
              <a:rPr lang="pt-BR" dirty="0">
                <a:latin typeface="Tw Cen MT"/>
              </a:rPr>
              <a:t>IA </a:t>
            </a:r>
            <a:r>
              <a:rPr lang="pt-BR" dirty="0" smtClean="0">
                <a:latin typeface="Tw Cen MT"/>
              </a:rPr>
              <a:t>aplicada</a:t>
            </a:r>
            <a:endParaRPr lang="pt-BR" dirty="0">
              <a:latin typeface="Tw Cen MT"/>
            </a:endParaRPr>
          </a:p>
        </p:txBody>
      </p:sp>
      <p:pic>
        <p:nvPicPr>
          <p:cNvPr id="5" name="Picture 4" descr="A diagram of a building and trees&#10;&#10;AI-generated content may be incorrect.">
            <a:extLst>
              <a:ext uri="{FF2B5EF4-FFF2-40B4-BE49-F238E27FC236}">
                <a16:creationId xmlns:a16="http://schemas.microsoft.com/office/drawing/2014/main" xmlns="" id="{C084CF40-178B-D19F-8461-DBC0183D1E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3618" y="4845997"/>
            <a:ext cx="3191875" cy="1939449"/>
          </a:xfrm>
          <a:prstGeom prst="rect">
            <a:avLst/>
          </a:prstGeom>
        </p:spPr>
      </p:pic>
      <p:pic>
        <p:nvPicPr>
          <p:cNvPr id="6" name="Picture 5" descr="A diagram of a cell phone&#10;&#10;AI-generated content may be incorrect.">
            <a:extLst>
              <a:ext uri="{FF2B5EF4-FFF2-40B4-BE49-F238E27FC236}">
                <a16:creationId xmlns:a16="http://schemas.microsoft.com/office/drawing/2014/main" xmlns="" id="{8A91B3E8-00BB-6D53-4C2C-74E51CCD50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3620" y="1172484"/>
            <a:ext cx="3056165" cy="2543175"/>
          </a:xfrm>
          <a:prstGeom prst="rect">
            <a:avLst/>
          </a:prstGeom>
        </p:spPr>
      </p:pic>
      <p:pic>
        <p:nvPicPr>
          <p:cNvPr id="7" name="Picture 6" descr="Interface gráfica do usuário, Site">
            <a:extLst>
              <a:ext uri="{FF2B5EF4-FFF2-40B4-BE49-F238E27FC236}">
                <a16:creationId xmlns:a16="http://schemas.microsoft.com/office/drawing/2014/main" xmlns="" id="{B868AA22-0E57-A2F7-408B-D3DC79C598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0910" y="4589007"/>
            <a:ext cx="4641397" cy="2241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316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17B18462-FA2D-4E56-C4F8-8B892F715B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EB1CD0BC-35C3-6D5A-8567-751DB88AA8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Parcerias</a:t>
            </a:r>
            <a:endParaRPr lang="en-US" dirty="0"/>
          </a:p>
        </p:txBody>
      </p:sp>
      <p:pic>
        <p:nvPicPr>
          <p:cNvPr id="10" name="Content Placeholder 9" descr="A black background with pink and red diamonds&#10;&#10;AI-generated content may be incorrect.">
            <a:extLst>
              <a:ext uri="{FF2B5EF4-FFF2-40B4-BE49-F238E27FC236}">
                <a16:creationId xmlns:a16="http://schemas.microsoft.com/office/drawing/2014/main" xmlns="" id="{063CCDCE-8D25-3EAF-49BF-D2C9EAC9F3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56475" y="1797827"/>
            <a:ext cx="2209482" cy="969966"/>
          </a:xfrm>
          <a:prstGeom prst="rect">
            <a:avLst/>
          </a:prstGeom>
        </p:spPr>
      </p:pic>
      <p:pic>
        <p:nvPicPr>
          <p:cNvPr id="16" name="Picture 15" descr="A logo with a shield and text&#10;&#10;AI-generated content may be incorrect.">
            <a:extLst>
              <a:ext uri="{FF2B5EF4-FFF2-40B4-BE49-F238E27FC236}">
                <a16:creationId xmlns:a16="http://schemas.microsoft.com/office/drawing/2014/main" xmlns="" id="{68207325-02D5-CDEE-481E-A8C24F5FEB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4057" y="1465973"/>
            <a:ext cx="1906363" cy="1887487"/>
          </a:xfrm>
          <a:prstGeom prst="rect">
            <a:avLst/>
          </a:prstGeom>
        </p:spPr>
      </p:pic>
      <p:pic>
        <p:nvPicPr>
          <p:cNvPr id="3" name="Picture 2" descr="A green and yellow text on a black background&#10;&#10;AI-generated content may be incorrect.">
            <a:extLst>
              <a:ext uri="{FF2B5EF4-FFF2-40B4-BE49-F238E27FC236}">
                <a16:creationId xmlns:a16="http://schemas.microsoft.com/office/drawing/2014/main" xmlns="" id="{20DBE42B-648A-5925-82E2-2B3396433C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8427" y="3507922"/>
            <a:ext cx="1925411" cy="699409"/>
          </a:xfrm>
          <a:prstGeom prst="rect">
            <a:avLst/>
          </a:prstGeom>
        </p:spPr>
      </p:pic>
      <p:pic>
        <p:nvPicPr>
          <p:cNvPr id="4" name="Picture 3" descr="A logo with red dots and black lines&#10;&#10;AI-generated content may be incorrect.">
            <a:extLst>
              <a:ext uri="{FF2B5EF4-FFF2-40B4-BE49-F238E27FC236}">
                <a16:creationId xmlns:a16="http://schemas.microsoft.com/office/drawing/2014/main" xmlns="" id="{5E978759-3D4B-05B4-09E6-79679A589A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43106" y="5166631"/>
            <a:ext cx="1666876" cy="850448"/>
          </a:xfrm>
          <a:prstGeom prst="rect">
            <a:avLst/>
          </a:prstGeom>
        </p:spPr>
      </p:pic>
      <p:pic>
        <p:nvPicPr>
          <p:cNvPr id="5" name="Picture 4" descr="A purple and black letter&#10;&#10;AI-generated content may be incorrect.">
            <a:extLst>
              <a:ext uri="{FF2B5EF4-FFF2-40B4-BE49-F238E27FC236}">
                <a16:creationId xmlns:a16="http://schemas.microsoft.com/office/drawing/2014/main" xmlns="" id="{47E06371-C825-779C-B203-AFFE04F7EB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33832" y="5498324"/>
            <a:ext cx="2462893" cy="360590"/>
          </a:xfrm>
          <a:prstGeom prst="rect">
            <a:avLst/>
          </a:prstGeom>
        </p:spPr>
      </p:pic>
      <p:pic>
        <p:nvPicPr>
          <p:cNvPr id="6" name="Picture 5" descr="A logo with blue and green squares&#10;&#10;AI-generated content may be incorrect.">
            <a:extLst>
              <a:ext uri="{FF2B5EF4-FFF2-40B4-BE49-F238E27FC236}">
                <a16:creationId xmlns:a16="http://schemas.microsoft.com/office/drawing/2014/main" xmlns="" id="{5B4B8A5A-F4E2-A8D7-1A33-EB108C1EC4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50419" y="5166631"/>
            <a:ext cx="942976" cy="862694"/>
          </a:xfrm>
          <a:prstGeom prst="rect">
            <a:avLst/>
          </a:prstGeom>
        </p:spPr>
      </p:pic>
      <p:pic>
        <p:nvPicPr>
          <p:cNvPr id="7" name="Picture 6" descr="A black and white logo&#10;&#10;AI-generated content may be incorrect.">
            <a:extLst>
              <a:ext uri="{FF2B5EF4-FFF2-40B4-BE49-F238E27FC236}">
                <a16:creationId xmlns:a16="http://schemas.microsoft.com/office/drawing/2014/main" xmlns="" id="{4A0B2E5F-C318-0CBD-5E53-366FC148A44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14659" y="1690688"/>
            <a:ext cx="2721430" cy="979715"/>
          </a:xfrm>
          <a:prstGeom prst="rect">
            <a:avLst/>
          </a:prstGeom>
        </p:spPr>
      </p:pic>
      <p:pic>
        <p:nvPicPr>
          <p:cNvPr id="9" name="Picture 8" descr="A blue text on a black background&#10;&#10;AI-generated content may be incorrect.">
            <a:extLst>
              <a:ext uri="{FF2B5EF4-FFF2-40B4-BE49-F238E27FC236}">
                <a16:creationId xmlns:a16="http://schemas.microsoft.com/office/drawing/2014/main" xmlns="" id="{6A2368CF-F895-D9E2-86AB-D814BC1E0DB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33233" y="3162980"/>
            <a:ext cx="1657350" cy="1477737"/>
          </a:xfrm>
          <a:prstGeom prst="rect">
            <a:avLst/>
          </a:prstGeom>
        </p:spPr>
      </p:pic>
      <p:pic>
        <p:nvPicPr>
          <p:cNvPr id="13" name="Picture 12" descr="A logo of a university&#10;&#10;AI-generated content may be incorrect.">
            <a:extLst>
              <a:ext uri="{FF2B5EF4-FFF2-40B4-BE49-F238E27FC236}">
                <a16:creationId xmlns:a16="http://schemas.microsoft.com/office/drawing/2014/main" xmlns="" id="{3554F3EF-2B0B-7F22-CE87-214779F21CE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475954" y="3163661"/>
            <a:ext cx="1231448" cy="1238251"/>
          </a:xfrm>
          <a:prstGeom prst="rect">
            <a:avLst/>
          </a:prstGeom>
        </p:spPr>
      </p:pic>
      <p:pic>
        <p:nvPicPr>
          <p:cNvPr id="1026" name="Picture 2" descr="Universidade Metropolitana de Toronto – Wikipédia, a enciclopédia livre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9131" y="3384777"/>
            <a:ext cx="1964170" cy="1067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60741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Oportunidades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Bolsas de estudo</a:t>
            </a:r>
          </a:p>
          <a:p>
            <a:r>
              <a:rPr lang="pt-BR" dirty="0" smtClean="0"/>
              <a:t>Bolsas complementação</a:t>
            </a:r>
          </a:p>
          <a:p>
            <a:r>
              <a:rPr lang="pt-BR" dirty="0" smtClean="0"/>
              <a:t>Visitas técnicas às instituições parceiras</a:t>
            </a:r>
          </a:p>
          <a:p>
            <a:r>
              <a:rPr lang="pt-BR" dirty="0" smtClean="0"/>
              <a:t>Doutorado sanduíche nas instituições parceiras</a:t>
            </a:r>
          </a:p>
          <a:p>
            <a:r>
              <a:rPr lang="pt-BR" dirty="0" smtClean="0"/>
              <a:t>Doutorado em </a:t>
            </a:r>
            <a:r>
              <a:rPr lang="pt-BR" dirty="0" err="1" smtClean="0"/>
              <a:t>co-titulação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69411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09D6A4AD-1DE2-5360-01E8-4E42DB9A88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5" y="2688095"/>
            <a:ext cx="12191855" cy="1478570"/>
          </a:xfrm>
        </p:spPr>
        <p:txBody>
          <a:bodyPr/>
          <a:lstStyle/>
          <a:p>
            <a:pPr algn="ctr"/>
            <a:r>
              <a:rPr lang="pt-BR" dirty="0" smtClean="0">
                <a:latin typeface="+mn-lt"/>
              </a:rPr>
              <a:t>Projetos</a:t>
            </a:r>
            <a:endParaRPr lang="pt-BR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04022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Detecção de incêndios florestais</a:t>
            </a:r>
            <a:br>
              <a:rPr lang="pt-BR" dirty="0" smtClean="0"/>
            </a:br>
            <a:r>
              <a:rPr lang="pt-BR" sz="2400" dirty="0" err="1" smtClean="0"/>
              <a:t>IoT</a:t>
            </a:r>
            <a:r>
              <a:rPr lang="pt-BR" sz="2400" dirty="0" smtClean="0"/>
              <a:t> + VC + </a:t>
            </a:r>
            <a:r>
              <a:rPr lang="pt-BR" sz="2400" dirty="0" err="1" smtClean="0"/>
              <a:t>LoRA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199" y="1825625"/>
            <a:ext cx="11229109" cy="3425248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pt-BR" sz="2000" b="1" dirty="0" smtClean="0">
                <a:solidFill>
                  <a:srgbClr val="0F1115"/>
                </a:solidFill>
                <a:ea typeface="+mn-lt"/>
                <a:cs typeface="+mn-lt"/>
              </a:rPr>
              <a:t>Objetivo</a:t>
            </a:r>
            <a:r>
              <a:rPr lang="pt-BR" sz="2000" dirty="0" smtClean="0">
                <a:solidFill>
                  <a:srgbClr val="0F1115"/>
                </a:solidFill>
                <a:ea typeface="+mn-lt"/>
                <a:cs typeface="+mn-lt"/>
              </a:rPr>
              <a:t>: desenvolver um sistema de baixo custo e consumo que opere em tempo real e use uma câmera simples e uma </a:t>
            </a:r>
            <a:r>
              <a:rPr lang="pt-BR" sz="2000" dirty="0" err="1" smtClean="0">
                <a:solidFill>
                  <a:srgbClr val="0F1115"/>
                </a:solidFill>
                <a:ea typeface="+mn-lt"/>
                <a:cs typeface="+mn-lt"/>
              </a:rPr>
              <a:t>Raspberry</a:t>
            </a:r>
            <a:r>
              <a:rPr lang="pt-BR" sz="2000" dirty="0" smtClean="0">
                <a:solidFill>
                  <a:srgbClr val="0F1115"/>
                </a:solidFill>
                <a:ea typeface="+mn-lt"/>
                <a:cs typeface="+mn-lt"/>
              </a:rPr>
              <a:t> </a:t>
            </a:r>
            <a:r>
              <a:rPr lang="pt-BR" sz="2000" dirty="0" err="1" smtClean="0">
                <a:solidFill>
                  <a:srgbClr val="0F1115"/>
                </a:solidFill>
                <a:ea typeface="+mn-lt"/>
                <a:cs typeface="+mn-lt"/>
              </a:rPr>
              <a:t>Pi</a:t>
            </a:r>
            <a:r>
              <a:rPr lang="pt-BR" sz="2000" dirty="0" smtClean="0">
                <a:solidFill>
                  <a:srgbClr val="0F1115"/>
                </a:solidFill>
                <a:ea typeface="+mn-lt"/>
                <a:cs typeface="+mn-lt"/>
              </a:rPr>
              <a:t> Pico ou ESP32 para identificação de incêndios.</a:t>
            </a:r>
            <a:endParaRPr lang="pt-BR" sz="2000" dirty="0" smtClean="0">
              <a:ea typeface="+mn-lt"/>
              <a:cs typeface="+mn-lt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pt-BR" sz="2000" b="1" dirty="0" smtClean="0">
                <a:solidFill>
                  <a:srgbClr val="0F1115"/>
                </a:solidFill>
                <a:ea typeface="+mn-lt"/>
                <a:cs typeface="+mn-lt"/>
              </a:rPr>
              <a:t>Como funciona:</a:t>
            </a:r>
            <a:endParaRPr lang="pt-BR" sz="2000" dirty="0" smtClean="0"/>
          </a:p>
          <a:p>
            <a:pPr>
              <a:lnSpc>
                <a:spcPct val="100000"/>
              </a:lnSpc>
            </a:pPr>
            <a:r>
              <a:rPr lang="pt-BR" sz="2000" dirty="0" smtClean="0">
                <a:solidFill>
                  <a:srgbClr val="0F1115"/>
                </a:solidFill>
                <a:ea typeface="+mn-lt"/>
                <a:cs typeface="+mn-lt"/>
              </a:rPr>
              <a:t>Uma</a:t>
            </a:r>
            <a:r>
              <a:rPr lang="pt-BR" sz="2000" dirty="0" smtClean="0">
                <a:solidFill>
                  <a:srgbClr val="0F1115"/>
                </a:solidFill>
                <a:ea typeface="+mn-lt"/>
                <a:cs typeface="+mn-lt"/>
              </a:rPr>
              <a:t> </a:t>
            </a:r>
            <a:r>
              <a:rPr lang="pt-BR" sz="2000" dirty="0" smtClean="0">
                <a:solidFill>
                  <a:srgbClr val="0F1115"/>
                </a:solidFill>
                <a:ea typeface="+mn-lt"/>
                <a:cs typeface="+mn-lt"/>
              </a:rPr>
              <a:t>câmera captura imagens do ambiente.</a:t>
            </a:r>
            <a:endParaRPr lang="pt-BR" sz="2000" dirty="0" smtClean="0"/>
          </a:p>
          <a:p>
            <a:pPr>
              <a:lnSpc>
                <a:spcPct val="100000"/>
              </a:lnSpc>
            </a:pPr>
            <a:r>
              <a:rPr lang="pt-BR" sz="2000" dirty="0" smtClean="0">
                <a:solidFill>
                  <a:srgbClr val="0F1115"/>
                </a:solidFill>
                <a:ea typeface="+mn-lt"/>
                <a:cs typeface="+mn-lt"/>
              </a:rPr>
              <a:t>Um modelo de IA, otimizado para o dispositivo, analisa as imagens para identificar a presença de fogo.</a:t>
            </a:r>
            <a:endParaRPr lang="pt-BR" sz="2000" dirty="0" smtClean="0"/>
          </a:p>
          <a:p>
            <a:pPr>
              <a:lnSpc>
                <a:spcPct val="100000"/>
              </a:lnSpc>
            </a:pPr>
            <a:r>
              <a:rPr lang="pt-BR" sz="2000" dirty="0" smtClean="0">
                <a:solidFill>
                  <a:srgbClr val="0F1115"/>
                </a:solidFill>
                <a:ea typeface="+mn-lt"/>
                <a:cs typeface="+mn-lt"/>
              </a:rPr>
              <a:t>Se um incêndio é detectado, um alerta é enviado automaticamente via rádio (</a:t>
            </a:r>
            <a:r>
              <a:rPr lang="pt-BR" sz="2000" dirty="0" err="1" smtClean="0">
                <a:solidFill>
                  <a:srgbClr val="0F1115"/>
                </a:solidFill>
                <a:ea typeface="+mn-lt"/>
                <a:cs typeface="+mn-lt"/>
              </a:rPr>
              <a:t>LoRa</a:t>
            </a:r>
            <a:r>
              <a:rPr lang="pt-BR" sz="2000" dirty="0" smtClean="0">
                <a:solidFill>
                  <a:srgbClr val="0F1115"/>
                </a:solidFill>
                <a:ea typeface="+mn-lt"/>
                <a:cs typeface="+mn-lt"/>
              </a:rPr>
              <a:t>), que transmite a longas distâncias com baixo consumo de energia.</a:t>
            </a:r>
            <a:endParaRPr lang="pt-BR" sz="2000" dirty="0" smtClean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xmlns="" id="{7E635054-5A8A-3A5A-DA2A-074A2D3C87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5624" y="4923861"/>
            <a:ext cx="6297284" cy="1869824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xmlns="" id="{8CC604FE-B905-5124-B99A-D59971A64A75}"/>
              </a:ext>
            </a:extLst>
          </p:cNvPr>
          <p:cNvSpPr txBox="1"/>
          <p:nvPr/>
        </p:nvSpPr>
        <p:spPr>
          <a:xfrm>
            <a:off x="641230" y="5155721"/>
            <a:ext cx="2958860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dirty="0" err="1">
                <a:solidFill>
                  <a:srgbClr val="0F1115"/>
                </a:solidFill>
              </a:rPr>
              <a:t>Pode</a:t>
            </a:r>
            <a:r>
              <a:rPr lang="en-US" sz="1600" dirty="0">
                <a:solidFill>
                  <a:srgbClr val="0F1115"/>
                </a:solidFill>
              </a:rPr>
              <a:t> </a:t>
            </a:r>
            <a:r>
              <a:rPr lang="en-US" sz="1600" dirty="0" err="1">
                <a:solidFill>
                  <a:srgbClr val="0F1115"/>
                </a:solidFill>
              </a:rPr>
              <a:t>ser</a:t>
            </a:r>
            <a:r>
              <a:rPr lang="en-US" sz="1600" dirty="0">
                <a:solidFill>
                  <a:srgbClr val="0F1115"/>
                </a:solidFill>
              </a:rPr>
              <a:t> </a:t>
            </a:r>
            <a:r>
              <a:rPr lang="en-US" sz="1600" dirty="0" err="1">
                <a:solidFill>
                  <a:srgbClr val="0F1115"/>
                </a:solidFill>
              </a:rPr>
              <a:t>adaptado</a:t>
            </a:r>
            <a:r>
              <a:rPr lang="en-US" sz="1600" dirty="0">
                <a:solidFill>
                  <a:srgbClr val="0F1115"/>
                </a:solidFill>
              </a:rPr>
              <a:t> para outros </a:t>
            </a:r>
            <a:r>
              <a:rPr lang="en-US" sz="1600" dirty="0" err="1">
                <a:solidFill>
                  <a:srgbClr val="0F1115"/>
                </a:solidFill>
              </a:rPr>
              <a:t>usos</a:t>
            </a:r>
            <a:r>
              <a:rPr lang="en-US" sz="1600" dirty="0">
                <a:solidFill>
                  <a:srgbClr val="0F1115"/>
                </a:solidFill>
              </a:rPr>
              <a:t>, </a:t>
            </a:r>
            <a:r>
              <a:rPr lang="en-US" sz="1600" dirty="0" err="1">
                <a:solidFill>
                  <a:srgbClr val="0F1115"/>
                </a:solidFill>
              </a:rPr>
              <a:t>como</a:t>
            </a:r>
            <a:r>
              <a:rPr lang="en-US" sz="1600" dirty="0">
                <a:solidFill>
                  <a:srgbClr val="0F1115"/>
                </a:solidFill>
              </a:rPr>
              <a:t> </a:t>
            </a:r>
            <a:r>
              <a:rPr lang="en-US" sz="1600" dirty="0" err="1">
                <a:solidFill>
                  <a:srgbClr val="0F1115"/>
                </a:solidFill>
              </a:rPr>
              <a:t>monitoramento</a:t>
            </a:r>
            <a:r>
              <a:rPr lang="en-US" sz="1600" dirty="0">
                <a:solidFill>
                  <a:srgbClr val="0F1115"/>
                </a:solidFill>
              </a:rPr>
              <a:t> de </a:t>
            </a:r>
            <a:r>
              <a:rPr lang="en-US" sz="1600" dirty="0" err="1">
                <a:solidFill>
                  <a:srgbClr val="0F1115"/>
                </a:solidFill>
              </a:rPr>
              <a:t>lavouras</a:t>
            </a:r>
            <a:r>
              <a:rPr lang="en-US" sz="1600" dirty="0">
                <a:solidFill>
                  <a:srgbClr val="0F1115"/>
                </a:solidFill>
              </a:rPr>
              <a:t> e </a:t>
            </a:r>
            <a:r>
              <a:rPr lang="en-US" sz="1600" dirty="0" err="1">
                <a:solidFill>
                  <a:srgbClr val="0F1115"/>
                </a:solidFill>
              </a:rPr>
              <a:t>segurança</a:t>
            </a:r>
            <a:r>
              <a:rPr lang="en-US" sz="1600" dirty="0">
                <a:solidFill>
                  <a:srgbClr val="0F1115"/>
                </a:solidFill>
              </a:rPr>
              <a:t> industrial.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9055093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Gestão</a:t>
            </a:r>
            <a:r>
              <a:rPr lang="pt-BR" dirty="0" smtClean="0">
                <a:ea typeface="+mj-lt"/>
                <a:cs typeface="+mj-lt"/>
              </a:rPr>
              <a:t> Inteligente de Tráfego</a:t>
            </a:r>
            <a:br>
              <a:rPr lang="pt-BR" dirty="0" smtClean="0">
                <a:ea typeface="+mj-lt"/>
                <a:cs typeface="+mj-lt"/>
              </a:rPr>
            </a:br>
            <a:r>
              <a:rPr lang="pt-BR" sz="2400" dirty="0" err="1" smtClean="0"/>
              <a:t>IoT</a:t>
            </a:r>
            <a:r>
              <a:rPr lang="pt-BR" sz="2400" dirty="0" smtClean="0"/>
              <a:t> + VC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825624"/>
            <a:ext cx="6445653" cy="503237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800"/>
              </a:spcBef>
              <a:buNone/>
            </a:pPr>
            <a:r>
              <a:rPr lang="en-US" sz="2000" b="1" dirty="0" err="1" smtClean="0">
                <a:solidFill>
                  <a:srgbClr val="0F1115"/>
                </a:solidFill>
                <a:ea typeface="+mn-lt"/>
                <a:cs typeface="+mn-lt"/>
              </a:rPr>
              <a:t>Objetivo</a:t>
            </a:r>
            <a:r>
              <a:rPr lang="en-US" sz="2000" dirty="0" smtClean="0">
                <a:solidFill>
                  <a:srgbClr val="0F1115"/>
                </a:solidFill>
                <a:ea typeface="+mn-lt"/>
                <a:cs typeface="+mn-lt"/>
              </a:rPr>
              <a:t>: </a:t>
            </a:r>
            <a:r>
              <a:rPr lang="en-US" sz="2000" dirty="0" err="1" smtClean="0">
                <a:solidFill>
                  <a:srgbClr val="0F1115"/>
                </a:solidFill>
                <a:ea typeface="+mn-lt"/>
                <a:cs typeface="+mn-lt"/>
              </a:rPr>
              <a:t>desenvolver</a:t>
            </a:r>
            <a:r>
              <a:rPr lang="en-US" sz="2000" dirty="0" smtClean="0">
                <a:solidFill>
                  <a:srgbClr val="0F1115"/>
                </a:solidFill>
                <a:ea typeface="+mn-lt"/>
                <a:cs typeface="+mn-lt"/>
              </a:rPr>
              <a:t> um </a:t>
            </a:r>
            <a:r>
              <a:rPr lang="en-US" sz="2000" dirty="0" err="1" smtClean="0">
                <a:solidFill>
                  <a:srgbClr val="0F1115"/>
                </a:solidFill>
                <a:ea typeface="+mn-lt"/>
                <a:cs typeface="+mn-lt"/>
              </a:rPr>
              <a:t>sistema</a:t>
            </a:r>
            <a:r>
              <a:rPr lang="en-US" sz="2000" dirty="0" smtClean="0">
                <a:solidFill>
                  <a:srgbClr val="0F1115"/>
                </a:solidFill>
                <a:ea typeface="+mn-lt"/>
                <a:cs typeface="+mn-lt"/>
              </a:rPr>
              <a:t> </a:t>
            </a:r>
            <a:r>
              <a:rPr lang="en-US" sz="2000" dirty="0" err="1" smtClean="0">
                <a:solidFill>
                  <a:srgbClr val="0F1115"/>
                </a:solidFill>
                <a:ea typeface="+mn-lt"/>
                <a:cs typeface="+mn-lt"/>
              </a:rPr>
              <a:t>embarcado</a:t>
            </a:r>
            <a:r>
              <a:rPr lang="en-US" sz="2000" dirty="0" smtClean="0">
                <a:solidFill>
                  <a:srgbClr val="0F1115"/>
                </a:solidFill>
                <a:ea typeface="+mn-lt"/>
                <a:cs typeface="+mn-lt"/>
              </a:rPr>
              <a:t> e de </a:t>
            </a:r>
            <a:r>
              <a:rPr lang="en-US" sz="2000" dirty="0" err="1" smtClean="0">
                <a:solidFill>
                  <a:srgbClr val="0F1115"/>
                </a:solidFill>
                <a:ea typeface="+mn-lt"/>
                <a:cs typeface="+mn-lt"/>
              </a:rPr>
              <a:t>baixo</a:t>
            </a:r>
            <a:r>
              <a:rPr lang="en-US" sz="2000" dirty="0" smtClean="0">
                <a:solidFill>
                  <a:srgbClr val="0F1115"/>
                </a:solidFill>
                <a:ea typeface="+mn-lt"/>
                <a:cs typeface="+mn-lt"/>
              </a:rPr>
              <a:t> </a:t>
            </a:r>
            <a:r>
              <a:rPr lang="en-US" sz="2000" dirty="0" err="1" smtClean="0">
                <a:solidFill>
                  <a:srgbClr val="0F1115"/>
                </a:solidFill>
                <a:ea typeface="+mn-lt"/>
                <a:cs typeface="+mn-lt"/>
              </a:rPr>
              <a:t>custo</a:t>
            </a:r>
            <a:r>
              <a:rPr lang="en-US" sz="2000" dirty="0" smtClean="0">
                <a:solidFill>
                  <a:srgbClr val="0F1115"/>
                </a:solidFill>
                <a:ea typeface="+mn-lt"/>
                <a:cs typeface="+mn-lt"/>
              </a:rPr>
              <a:t> que </a:t>
            </a:r>
            <a:r>
              <a:rPr lang="en-US" sz="2000" dirty="0" err="1" smtClean="0">
                <a:solidFill>
                  <a:srgbClr val="0F1115"/>
                </a:solidFill>
                <a:ea typeface="+mn-lt"/>
                <a:cs typeface="+mn-lt"/>
              </a:rPr>
              <a:t>ajude</a:t>
            </a:r>
            <a:r>
              <a:rPr lang="en-US" sz="2000" dirty="0" smtClean="0">
                <a:solidFill>
                  <a:srgbClr val="0F1115"/>
                </a:solidFill>
                <a:ea typeface="+mn-lt"/>
                <a:cs typeface="+mn-lt"/>
              </a:rPr>
              <a:t> a </a:t>
            </a:r>
            <a:r>
              <a:rPr lang="en-US" sz="2000" dirty="0" err="1" smtClean="0">
                <a:solidFill>
                  <a:srgbClr val="0F1115"/>
                </a:solidFill>
                <a:ea typeface="+mn-lt"/>
                <a:cs typeface="+mn-lt"/>
              </a:rPr>
              <a:t>reduzir</a:t>
            </a:r>
            <a:r>
              <a:rPr lang="en-US" sz="2000" dirty="0" smtClean="0">
                <a:solidFill>
                  <a:srgbClr val="0F1115"/>
                </a:solidFill>
                <a:ea typeface="+mn-lt"/>
                <a:cs typeface="+mn-lt"/>
              </a:rPr>
              <a:t> </a:t>
            </a:r>
            <a:r>
              <a:rPr lang="en-US" sz="2000" dirty="0" err="1" smtClean="0">
                <a:solidFill>
                  <a:srgbClr val="0F1115"/>
                </a:solidFill>
                <a:ea typeface="+mn-lt"/>
                <a:cs typeface="+mn-lt"/>
              </a:rPr>
              <a:t>acidentes</a:t>
            </a:r>
            <a:r>
              <a:rPr lang="en-US" sz="2000" dirty="0" smtClean="0">
                <a:solidFill>
                  <a:srgbClr val="0F1115"/>
                </a:solidFill>
                <a:ea typeface="+mn-lt"/>
                <a:cs typeface="+mn-lt"/>
              </a:rPr>
              <a:t> e </a:t>
            </a:r>
            <a:r>
              <a:rPr lang="en-US" sz="2000" dirty="0" err="1" smtClean="0">
                <a:solidFill>
                  <a:srgbClr val="0F1115"/>
                </a:solidFill>
                <a:ea typeface="+mn-lt"/>
                <a:cs typeface="+mn-lt"/>
              </a:rPr>
              <a:t>melhorar</a:t>
            </a:r>
            <a:r>
              <a:rPr lang="en-US" sz="2000" dirty="0" smtClean="0">
                <a:solidFill>
                  <a:srgbClr val="0F1115"/>
                </a:solidFill>
                <a:ea typeface="+mn-lt"/>
                <a:cs typeface="+mn-lt"/>
              </a:rPr>
              <a:t> a </a:t>
            </a:r>
            <a:r>
              <a:rPr lang="en-US" sz="2000" dirty="0" err="1" smtClean="0">
                <a:solidFill>
                  <a:srgbClr val="0F1115"/>
                </a:solidFill>
                <a:ea typeface="+mn-lt"/>
                <a:cs typeface="+mn-lt"/>
              </a:rPr>
              <a:t>segurança</a:t>
            </a:r>
            <a:r>
              <a:rPr lang="en-US" sz="2000" dirty="0" smtClean="0">
                <a:solidFill>
                  <a:srgbClr val="0F1115"/>
                </a:solidFill>
                <a:ea typeface="+mn-lt"/>
                <a:cs typeface="+mn-lt"/>
              </a:rPr>
              <a:t> no </a:t>
            </a:r>
            <a:r>
              <a:rPr lang="en-US" sz="2000" dirty="0" err="1" smtClean="0">
                <a:solidFill>
                  <a:srgbClr val="0F1115"/>
                </a:solidFill>
                <a:ea typeface="+mn-lt"/>
                <a:cs typeface="+mn-lt"/>
              </a:rPr>
              <a:t>trânsito</a:t>
            </a:r>
            <a:r>
              <a:rPr lang="en-US" sz="2000" dirty="0" smtClean="0">
                <a:solidFill>
                  <a:srgbClr val="0F1115"/>
                </a:solidFill>
                <a:ea typeface="+mn-lt"/>
                <a:cs typeface="+mn-lt"/>
              </a:rPr>
              <a:t>.</a:t>
            </a:r>
            <a:endParaRPr lang="pt-BR" sz="2000" dirty="0" smtClean="0">
              <a:solidFill>
                <a:srgbClr val="0F1115"/>
              </a:solidFill>
              <a:ea typeface="+mn-lt"/>
              <a:cs typeface="+mn-lt"/>
            </a:endParaRPr>
          </a:p>
          <a:p>
            <a:pPr>
              <a:lnSpc>
                <a:spcPct val="100000"/>
              </a:lnSpc>
              <a:spcBef>
                <a:spcPts val="800"/>
              </a:spcBef>
              <a:buNone/>
            </a:pPr>
            <a:r>
              <a:rPr lang="en-US" sz="2000" b="1" dirty="0" smtClean="0">
                <a:solidFill>
                  <a:srgbClr val="0F1115"/>
                </a:solidFill>
                <a:ea typeface="+mn-lt"/>
                <a:cs typeface="+mn-lt"/>
              </a:rPr>
              <a:t>Como </a:t>
            </a:r>
            <a:r>
              <a:rPr lang="en-US" sz="2000" b="1" dirty="0" err="1" smtClean="0">
                <a:solidFill>
                  <a:srgbClr val="0F1115"/>
                </a:solidFill>
                <a:ea typeface="+mn-lt"/>
                <a:cs typeface="+mn-lt"/>
              </a:rPr>
              <a:t>funciona</a:t>
            </a:r>
            <a:r>
              <a:rPr lang="en-US" sz="2000" dirty="0" smtClean="0">
                <a:solidFill>
                  <a:srgbClr val="0F1115"/>
                </a:solidFill>
                <a:ea typeface="+mn-lt"/>
                <a:cs typeface="+mn-lt"/>
              </a:rPr>
              <a:t>:</a:t>
            </a:r>
          </a:p>
          <a:p>
            <a:pPr>
              <a:lnSpc>
                <a:spcPct val="100000"/>
              </a:lnSpc>
              <a:spcBef>
                <a:spcPts val="800"/>
              </a:spcBef>
              <a:buFont typeface="Arial"/>
              <a:buChar char="•"/>
            </a:pPr>
            <a:r>
              <a:rPr lang="en-US" sz="2000" dirty="0" err="1" smtClean="0">
                <a:solidFill>
                  <a:srgbClr val="0F1115"/>
                </a:solidFill>
                <a:ea typeface="+mn-lt"/>
                <a:cs typeface="+mn-lt"/>
              </a:rPr>
              <a:t>Câmeras</a:t>
            </a:r>
            <a:r>
              <a:rPr lang="en-US" sz="2000" dirty="0" smtClean="0">
                <a:solidFill>
                  <a:srgbClr val="0F1115"/>
                </a:solidFill>
                <a:ea typeface="+mn-lt"/>
                <a:cs typeface="+mn-lt"/>
              </a:rPr>
              <a:t> </a:t>
            </a:r>
            <a:r>
              <a:rPr lang="en-US" sz="2000" dirty="0" err="1" smtClean="0">
                <a:solidFill>
                  <a:srgbClr val="0F1115"/>
                </a:solidFill>
                <a:ea typeface="+mn-lt"/>
                <a:cs typeface="+mn-lt"/>
              </a:rPr>
              <a:t>instaladas</a:t>
            </a:r>
            <a:r>
              <a:rPr lang="en-US" sz="2000" dirty="0" smtClean="0">
                <a:solidFill>
                  <a:srgbClr val="0F1115"/>
                </a:solidFill>
                <a:ea typeface="+mn-lt"/>
                <a:cs typeface="+mn-lt"/>
              </a:rPr>
              <a:t> </a:t>
            </a:r>
            <a:r>
              <a:rPr lang="en-US" sz="2000" dirty="0" err="1" smtClean="0">
                <a:solidFill>
                  <a:srgbClr val="0F1115"/>
                </a:solidFill>
                <a:ea typeface="+mn-lt"/>
                <a:cs typeface="+mn-lt"/>
              </a:rPr>
              <a:t>em</a:t>
            </a:r>
            <a:r>
              <a:rPr lang="en-US" sz="2000" dirty="0" smtClean="0">
                <a:solidFill>
                  <a:srgbClr val="0F1115"/>
                </a:solidFill>
                <a:ea typeface="+mn-lt"/>
                <a:cs typeface="+mn-lt"/>
              </a:rPr>
              <a:t> </a:t>
            </a:r>
            <a:r>
              <a:rPr lang="en-US" sz="2000" dirty="0" err="1" smtClean="0">
                <a:solidFill>
                  <a:srgbClr val="0F1115"/>
                </a:solidFill>
                <a:ea typeface="+mn-lt"/>
                <a:cs typeface="+mn-lt"/>
              </a:rPr>
              <a:t>vias</a:t>
            </a:r>
            <a:r>
              <a:rPr lang="en-US" sz="2000" dirty="0" smtClean="0">
                <a:solidFill>
                  <a:srgbClr val="0F1115"/>
                </a:solidFill>
                <a:ea typeface="+mn-lt"/>
                <a:cs typeface="+mn-lt"/>
              </a:rPr>
              <a:t> </a:t>
            </a:r>
            <a:r>
              <a:rPr lang="en-US" sz="2000" dirty="0" err="1" smtClean="0">
                <a:solidFill>
                  <a:srgbClr val="0F1115"/>
                </a:solidFill>
                <a:ea typeface="+mn-lt"/>
                <a:cs typeface="+mn-lt"/>
              </a:rPr>
              <a:t>públicas</a:t>
            </a:r>
            <a:r>
              <a:rPr lang="en-US" sz="2000" dirty="0" smtClean="0">
                <a:solidFill>
                  <a:srgbClr val="0F1115"/>
                </a:solidFill>
                <a:ea typeface="+mn-lt"/>
                <a:cs typeface="+mn-lt"/>
              </a:rPr>
              <a:t> </a:t>
            </a:r>
            <a:r>
              <a:rPr lang="en-US" sz="2000" dirty="0" err="1" smtClean="0">
                <a:solidFill>
                  <a:srgbClr val="0F1115"/>
                </a:solidFill>
                <a:ea typeface="+mn-lt"/>
                <a:cs typeface="+mn-lt"/>
              </a:rPr>
              <a:t>utilizam</a:t>
            </a:r>
            <a:r>
              <a:rPr lang="en-US" sz="2000" dirty="0" smtClean="0">
                <a:solidFill>
                  <a:srgbClr val="0F1115"/>
                </a:solidFill>
                <a:ea typeface="+mn-lt"/>
                <a:cs typeface="+mn-lt"/>
              </a:rPr>
              <a:t> IA para </a:t>
            </a:r>
            <a:r>
              <a:rPr lang="en-US" sz="2000" dirty="0" err="1" smtClean="0">
                <a:solidFill>
                  <a:srgbClr val="0F1115"/>
                </a:solidFill>
                <a:ea typeface="+mn-lt"/>
                <a:cs typeface="+mn-lt"/>
              </a:rPr>
              <a:t>detectar</a:t>
            </a:r>
            <a:r>
              <a:rPr lang="en-US" sz="2000" dirty="0" smtClean="0">
                <a:solidFill>
                  <a:srgbClr val="0F1115"/>
                </a:solidFill>
                <a:ea typeface="+mn-lt"/>
                <a:cs typeface="+mn-lt"/>
              </a:rPr>
              <a:t> </a:t>
            </a:r>
            <a:r>
              <a:rPr lang="en-US" sz="2000" dirty="0" err="1" smtClean="0">
                <a:solidFill>
                  <a:srgbClr val="0F1115"/>
                </a:solidFill>
                <a:ea typeface="+mn-lt"/>
                <a:cs typeface="+mn-lt"/>
              </a:rPr>
              <a:t>veículos</a:t>
            </a:r>
            <a:r>
              <a:rPr lang="en-US" sz="2000" dirty="0" smtClean="0">
                <a:solidFill>
                  <a:srgbClr val="0F1115"/>
                </a:solidFill>
                <a:ea typeface="+mn-lt"/>
                <a:cs typeface="+mn-lt"/>
              </a:rPr>
              <a:t>, </a:t>
            </a:r>
            <a:r>
              <a:rPr lang="en-US" sz="2000" dirty="0" err="1" smtClean="0">
                <a:solidFill>
                  <a:srgbClr val="0F1115"/>
                </a:solidFill>
                <a:ea typeface="+mn-lt"/>
                <a:cs typeface="+mn-lt"/>
              </a:rPr>
              <a:t>placas</a:t>
            </a:r>
            <a:r>
              <a:rPr lang="en-US" sz="2000" dirty="0" smtClean="0">
                <a:solidFill>
                  <a:srgbClr val="0F1115"/>
                </a:solidFill>
                <a:ea typeface="+mn-lt"/>
                <a:cs typeface="+mn-lt"/>
              </a:rPr>
              <a:t> e </a:t>
            </a:r>
            <a:r>
              <a:rPr lang="en-US" sz="2000" dirty="0" err="1" smtClean="0">
                <a:solidFill>
                  <a:srgbClr val="0F1115"/>
                </a:solidFill>
                <a:ea typeface="+mn-lt"/>
                <a:cs typeface="+mn-lt"/>
              </a:rPr>
              <a:t>pedestres</a:t>
            </a:r>
            <a:r>
              <a:rPr lang="en-US" sz="2000" dirty="0" smtClean="0">
                <a:solidFill>
                  <a:srgbClr val="0F1115"/>
                </a:solidFill>
                <a:ea typeface="+mn-lt"/>
                <a:cs typeface="+mn-lt"/>
              </a:rPr>
              <a:t>.</a:t>
            </a:r>
          </a:p>
          <a:p>
            <a:pPr>
              <a:lnSpc>
                <a:spcPct val="100000"/>
              </a:lnSpc>
              <a:spcBef>
                <a:spcPts val="800"/>
              </a:spcBef>
              <a:buFont typeface="Arial"/>
              <a:buChar char="•"/>
            </a:pPr>
            <a:r>
              <a:rPr lang="en-US" sz="2000" dirty="0" smtClean="0">
                <a:solidFill>
                  <a:srgbClr val="0F1115"/>
                </a:solidFill>
                <a:ea typeface="+mn-lt"/>
                <a:cs typeface="+mn-lt"/>
              </a:rPr>
              <a:t>O </a:t>
            </a:r>
            <a:r>
              <a:rPr lang="en-US" sz="2000" dirty="0" err="1" smtClean="0">
                <a:solidFill>
                  <a:srgbClr val="0F1115"/>
                </a:solidFill>
                <a:ea typeface="+mn-lt"/>
                <a:cs typeface="+mn-lt"/>
              </a:rPr>
              <a:t>sistema</a:t>
            </a:r>
            <a:r>
              <a:rPr lang="en-US" sz="2000" dirty="0" smtClean="0">
                <a:solidFill>
                  <a:srgbClr val="0F1115"/>
                </a:solidFill>
                <a:ea typeface="+mn-lt"/>
                <a:cs typeface="+mn-lt"/>
              </a:rPr>
              <a:t> </a:t>
            </a:r>
            <a:r>
              <a:rPr lang="en-US" sz="2000" dirty="0" err="1" smtClean="0">
                <a:solidFill>
                  <a:srgbClr val="0F1115"/>
                </a:solidFill>
                <a:ea typeface="+mn-lt"/>
                <a:cs typeface="+mn-lt"/>
              </a:rPr>
              <a:t>calcula</a:t>
            </a:r>
            <a:r>
              <a:rPr lang="en-US" sz="2000" dirty="0" smtClean="0">
                <a:solidFill>
                  <a:srgbClr val="0F1115"/>
                </a:solidFill>
                <a:ea typeface="+mn-lt"/>
                <a:cs typeface="+mn-lt"/>
              </a:rPr>
              <a:t> a </a:t>
            </a:r>
            <a:r>
              <a:rPr lang="en-US" sz="2000" dirty="0" err="1" smtClean="0">
                <a:solidFill>
                  <a:srgbClr val="0F1115"/>
                </a:solidFill>
                <a:ea typeface="+mn-lt"/>
                <a:cs typeface="+mn-lt"/>
              </a:rPr>
              <a:t>velocidade</a:t>
            </a:r>
            <a:r>
              <a:rPr lang="en-US" sz="2000" dirty="0" smtClean="0">
                <a:solidFill>
                  <a:srgbClr val="0F1115"/>
                </a:solidFill>
                <a:ea typeface="+mn-lt"/>
                <a:cs typeface="+mn-lt"/>
              </a:rPr>
              <a:t> dos </a:t>
            </a:r>
            <a:r>
              <a:rPr lang="en-US" sz="2000" dirty="0" err="1" smtClean="0">
                <a:solidFill>
                  <a:srgbClr val="0F1115"/>
                </a:solidFill>
                <a:ea typeface="+mn-lt"/>
                <a:cs typeface="+mn-lt"/>
              </a:rPr>
              <a:t>veículos</a:t>
            </a:r>
            <a:r>
              <a:rPr lang="en-US" sz="2000" dirty="0" smtClean="0">
                <a:solidFill>
                  <a:srgbClr val="0F1115"/>
                </a:solidFill>
                <a:ea typeface="+mn-lt"/>
                <a:cs typeface="+mn-lt"/>
              </a:rPr>
              <a:t> e a </a:t>
            </a:r>
            <a:r>
              <a:rPr lang="en-US" sz="2000" dirty="0" err="1" smtClean="0">
                <a:solidFill>
                  <a:srgbClr val="0F1115"/>
                </a:solidFill>
                <a:ea typeface="+mn-lt"/>
                <a:cs typeface="+mn-lt"/>
              </a:rPr>
              <a:t>distância</a:t>
            </a:r>
            <a:r>
              <a:rPr lang="en-US" sz="2000" dirty="0" smtClean="0">
                <a:solidFill>
                  <a:srgbClr val="0F1115"/>
                </a:solidFill>
                <a:ea typeface="+mn-lt"/>
                <a:cs typeface="+mn-lt"/>
              </a:rPr>
              <a:t> entre </a:t>
            </a:r>
            <a:r>
              <a:rPr lang="en-US" sz="2000" dirty="0" err="1" smtClean="0">
                <a:solidFill>
                  <a:srgbClr val="0F1115"/>
                </a:solidFill>
                <a:ea typeface="+mn-lt"/>
                <a:cs typeface="+mn-lt"/>
              </a:rPr>
              <a:t>eles</a:t>
            </a:r>
            <a:r>
              <a:rPr lang="en-US" sz="2000" dirty="0" smtClean="0">
                <a:solidFill>
                  <a:srgbClr val="0F1115"/>
                </a:solidFill>
                <a:ea typeface="+mn-lt"/>
                <a:cs typeface="+mn-lt"/>
              </a:rPr>
              <a:t> e </a:t>
            </a:r>
            <a:r>
              <a:rPr lang="en-US" sz="2000" dirty="0" err="1" smtClean="0">
                <a:solidFill>
                  <a:srgbClr val="0F1115"/>
                </a:solidFill>
                <a:ea typeface="+mn-lt"/>
                <a:cs typeface="+mn-lt"/>
              </a:rPr>
              <a:t>os</a:t>
            </a:r>
            <a:r>
              <a:rPr lang="en-US" sz="2000" dirty="0" smtClean="0">
                <a:solidFill>
                  <a:srgbClr val="0F1115"/>
                </a:solidFill>
                <a:ea typeface="+mn-lt"/>
                <a:cs typeface="+mn-lt"/>
              </a:rPr>
              <a:t> </a:t>
            </a:r>
            <a:r>
              <a:rPr lang="en-US" sz="2000" dirty="0" err="1" smtClean="0">
                <a:solidFill>
                  <a:srgbClr val="0F1115"/>
                </a:solidFill>
                <a:ea typeface="+mn-lt"/>
                <a:cs typeface="+mn-lt"/>
              </a:rPr>
              <a:t>pedestres</a:t>
            </a:r>
            <a:r>
              <a:rPr lang="en-US" sz="2000" dirty="0" smtClean="0">
                <a:solidFill>
                  <a:srgbClr val="0F1115"/>
                </a:solidFill>
                <a:ea typeface="+mn-lt"/>
                <a:cs typeface="+mn-lt"/>
              </a:rPr>
              <a:t>.</a:t>
            </a:r>
          </a:p>
          <a:p>
            <a:pPr>
              <a:lnSpc>
                <a:spcPct val="100000"/>
              </a:lnSpc>
              <a:spcBef>
                <a:spcPts val="800"/>
              </a:spcBef>
              <a:buFont typeface="Arial"/>
              <a:buChar char="•"/>
            </a:pPr>
            <a:r>
              <a:rPr lang="en-US" sz="2000" dirty="0" err="1" smtClean="0">
                <a:solidFill>
                  <a:srgbClr val="0F1115"/>
                </a:solidFill>
                <a:ea typeface="+mn-lt"/>
                <a:cs typeface="+mn-lt"/>
              </a:rPr>
              <a:t>Identifica</a:t>
            </a:r>
            <a:r>
              <a:rPr lang="en-US" sz="2000" dirty="0" smtClean="0">
                <a:solidFill>
                  <a:srgbClr val="0F1115"/>
                </a:solidFill>
                <a:ea typeface="+mn-lt"/>
                <a:cs typeface="+mn-lt"/>
              </a:rPr>
              <a:t> </a:t>
            </a:r>
            <a:r>
              <a:rPr lang="en-US" sz="2000" dirty="0" err="1" smtClean="0">
                <a:solidFill>
                  <a:srgbClr val="0F1115"/>
                </a:solidFill>
                <a:ea typeface="+mn-lt"/>
                <a:cs typeface="+mn-lt"/>
              </a:rPr>
              <a:t>automaticamente</a:t>
            </a:r>
            <a:r>
              <a:rPr lang="en-US" sz="2000" dirty="0" smtClean="0">
                <a:solidFill>
                  <a:srgbClr val="0F1115"/>
                </a:solidFill>
                <a:ea typeface="+mn-lt"/>
                <a:cs typeface="+mn-lt"/>
              </a:rPr>
              <a:t> </a:t>
            </a:r>
            <a:r>
              <a:rPr lang="en-US" sz="2000" dirty="0" err="1" smtClean="0">
                <a:solidFill>
                  <a:srgbClr val="0F1115"/>
                </a:solidFill>
                <a:ea typeface="+mn-lt"/>
                <a:cs typeface="+mn-lt"/>
              </a:rPr>
              <a:t>infrações</a:t>
            </a:r>
            <a:r>
              <a:rPr lang="en-US" sz="2000" dirty="0" smtClean="0">
                <a:solidFill>
                  <a:srgbClr val="0F1115"/>
                </a:solidFill>
                <a:ea typeface="+mn-lt"/>
                <a:cs typeface="+mn-lt"/>
              </a:rPr>
              <a:t>, </a:t>
            </a:r>
            <a:r>
              <a:rPr lang="en-US" sz="2000" dirty="0" err="1" smtClean="0">
                <a:solidFill>
                  <a:srgbClr val="0F1115"/>
                </a:solidFill>
                <a:ea typeface="+mn-lt"/>
                <a:cs typeface="+mn-lt"/>
              </a:rPr>
              <a:t>como</a:t>
            </a:r>
            <a:r>
              <a:rPr lang="en-US" sz="2000" dirty="0" smtClean="0">
                <a:solidFill>
                  <a:srgbClr val="0F1115"/>
                </a:solidFill>
                <a:ea typeface="+mn-lt"/>
                <a:cs typeface="+mn-lt"/>
              </a:rPr>
              <a:t> </a:t>
            </a:r>
            <a:r>
              <a:rPr lang="en-US" sz="2000" dirty="0" err="1" smtClean="0">
                <a:solidFill>
                  <a:srgbClr val="0F1115"/>
                </a:solidFill>
                <a:ea typeface="+mn-lt"/>
                <a:cs typeface="+mn-lt"/>
              </a:rPr>
              <a:t>excesso</a:t>
            </a:r>
            <a:r>
              <a:rPr lang="en-US" sz="2000" dirty="0" smtClean="0">
                <a:solidFill>
                  <a:srgbClr val="0F1115"/>
                </a:solidFill>
                <a:ea typeface="+mn-lt"/>
                <a:cs typeface="+mn-lt"/>
              </a:rPr>
              <a:t> de </a:t>
            </a:r>
            <a:r>
              <a:rPr lang="en-US" sz="2000" dirty="0" err="1" smtClean="0">
                <a:solidFill>
                  <a:srgbClr val="0F1115"/>
                </a:solidFill>
                <a:ea typeface="+mn-lt"/>
                <a:cs typeface="+mn-lt"/>
              </a:rPr>
              <a:t>velocidade</a:t>
            </a:r>
            <a:r>
              <a:rPr lang="en-US" sz="2000" dirty="0" smtClean="0">
                <a:solidFill>
                  <a:srgbClr val="0F1115"/>
                </a:solidFill>
                <a:ea typeface="+mn-lt"/>
                <a:cs typeface="+mn-lt"/>
              </a:rPr>
              <a:t>, e </a:t>
            </a:r>
            <a:r>
              <a:rPr lang="en-US" sz="2000" dirty="0" err="1" smtClean="0">
                <a:solidFill>
                  <a:srgbClr val="0F1115"/>
                </a:solidFill>
                <a:ea typeface="+mn-lt"/>
                <a:cs typeface="+mn-lt"/>
              </a:rPr>
              <a:t>risco</a:t>
            </a:r>
            <a:r>
              <a:rPr lang="en-US" sz="2000" dirty="0" smtClean="0">
                <a:solidFill>
                  <a:srgbClr val="0F1115"/>
                </a:solidFill>
                <a:ea typeface="+mn-lt"/>
                <a:cs typeface="+mn-lt"/>
              </a:rPr>
              <a:t> de </a:t>
            </a:r>
            <a:r>
              <a:rPr lang="en-US" sz="2000" dirty="0" err="1" smtClean="0">
                <a:solidFill>
                  <a:srgbClr val="0F1115"/>
                </a:solidFill>
                <a:ea typeface="+mn-lt"/>
                <a:cs typeface="+mn-lt"/>
              </a:rPr>
              <a:t>colisão</a:t>
            </a:r>
            <a:r>
              <a:rPr lang="en-US" sz="2000" dirty="0" smtClean="0">
                <a:solidFill>
                  <a:srgbClr val="0F1115"/>
                </a:solidFill>
                <a:ea typeface="+mn-lt"/>
                <a:cs typeface="+mn-lt"/>
              </a:rPr>
              <a:t>.</a:t>
            </a:r>
          </a:p>
          <a:p>
            <a:pPr>
              <a:lnSpc>
                <a:spcPct val="100000"/>
              </a:lnSpc>
              <a:spcBef>
                <a:spcPts val="800"/>
              </a:spcBef>
              <a:buFont typeface="Arial"/>
              <a:buChar char="•"/>
            </a:pPr>
            <a:r>
              <a:rPr lang="en-US" sz="2000" dirty="0" err="1" smtClean="0">
                <a:solidFill>
                  <a:srgbClr val="0F1115"/>
                </a:solidFill>
                <a:ea typeface="+mn-lt"/>
                <a:cs typeface="+mn-lt"/>
              </a:rPr>
              <a:t>Os</a:t>
            </a:r>
            <a:r>
              <a:rPr lang="en-US" sz="2000" dirty="0" smtClean="0">
                <a:solidFill>
                  <a:srgbClr val="0F1115"/>
                </a:solidFill>
                <a:ea typeface="+mn-lt"/>
                <a:cs typeface="+mn-lt"/>
              </a:rPr>
              <a:t> dados </a:t>
            </a:r>
            <a:r>
              <a:rPr lang="en-US" sz="2000" dirty="0" err="1" smtClean="0">
                <a:solidFill>
                  <a:srgbClr val="0F1115"/>
                </a:solidFill>
                <a:ea typeface="+mn-lt"/>
                <a:cs typeface="+mn-lt"/>
              </a:rPr>
              <a:t>são</a:t>
            </a:r>
            <a:r>
              <a:rPr lang="en-US" sz="2000" dirty="0" smtClean="0">
                <a:solidFill>
                  <a:srgbClr val="0F1115"/>
                </a:solidFill>
                <a:ea typeface="+mn-lt"/>
                <a:cs typeface="+mn-lt"/>
              </a:rPr>
              <a:t> </a:t>
            </a:r>
            <a:r>
              <a:rPr lang="en-US" sz="2000" dirty="0" err="1" smtClean="0">
                <a:solidFill>
                  <a:srgbClr val="0F1115"/>
                </a:solidFill>
                <a:ea typeface="+mn-lt"/>
                <a:cs typeface="+mn-lt"/>
              </a:rPr>
              <a:t>processados</a:t>
            </a:r>
            <a:r>
              <a:rPr lang="en-US" sz="2000" dirty="0" smtClean="0">
                <a:solidFill>
                  <a:srgbClr val="0F1115"/>
                </a:solidFill>
                <a:ea typeface="+mn-lt"/>
                <a:cs typeface="+mn-lt"/>
              </a:rPr>
              <a:t> </a:t>
            </a:r>
            <a:r>
              <a:rPr lang="en-US" sz="2000" dirty="0" err="1" smtClean="0">
                <a:solidFill>
                  <a:srgbClr val="0F1115"/>
                </a:solidFill>
                <a:ea typeface="+mn-lt"/>
                <a:cs typeface="+mn-lt"/>
              </a:rPr>
              <a:t>localmente</a:t>
            </a:r>
            <a:r>
              <a:rPr lang="en-US" sz="2000" dirty="0" smtClean="0">
                <a:solidFill>
                  <a:srgbClr val="0F1115"/>
                </a:solidFill>
                <a:ea typeface="+mn-lt"/>
                <a:cs typeface="+mn-lt"/>
              </a:rPr>
              <a:t> e </a:t>
            </a:r>
            <a:r>
              <a:rPr lang="en-US" sz="2000" dirty="0" err="1" smtClean="0">
                <a:solidFill>
                  <a:srgbClr val="0F1115"/>
                </a:solidFill>
                <a:ea typeface="+mn-lt"/>
                <a:cs typeface="+mn-lt"/>
              </a:rPr>
              <a:t>enviados</a:t>
            </a:r>
            <a:r>
              <a:rPr lang="en-US" sz="2000" dirty="0" smtClean="0">
                <a:solidFill>
                  <a:srgbClr val="0F1115"/>
                </a:solidFill>
                <a:ea typeface="+mn-lt"/>
                <a:cs typeface="+mn-lt"/>
              </a:rPr>
              <a:t> para </a:t>
            </a:r>
            <a:r>
              <a:rPr lang="en-US" sz="2000" dirty="0" err="1" smtClean="0">
                <a:solidFill>
                  <a:srgbClr val="0F1115"/>
                </a:solidFill>
                <a:ea typeface="+mn-lt"/>
                <a:cs typeface="+mn-lt"/>
              </a:rPr>
              <a:t>uma</a:t>
            </a:r>
            <a:r>
              <a:rPr lang="en-US" sz="2000" dirty="0" smtClean="0">
                <a:solidFill>
                  <a:srgbClr val="0F1115"/>
                </a:solidFill>
                <a:ea typeface="+mn-lt"/>
                <a:cs typeface="+mn-lt"/>
              </a:rPr>
              <a:t> central de </a:t>
            </a:r>
            <a:r>
              <a:rPr lang="en-US" sz="2000" dirty="0" err="1" smtClean="0">
                <a:solidFill>
                  <a:srgbClr val="0F1115"/>
                </a:solidFill>
                <a:ea typeface="+mn-lt"/>
                <a:cs typeface="+mn-lt"/>
              </a:rPr>
              <a:t>gestão</a:t>
            </a:r>
            <a:r>
              <a:rPr lang="en-US" sz="2000" dirty="0" smtClean="0">
                <a:solidFill>
                  <a:srgbClr val="0F1115"/>
                </a:solidFill>
                <a:ea typeface="+mn-lt"/>
                <a:cs typeface="+mn-lt"/>
              </a:rPr>
              <a:t> e </a:t>
            </a:r>
            <a:r>
              <a:rPr lang="en-US" sz="2000" dirty="0" err="1" smtClean="0">
                <a:solidFill>
                  <a:srgbClr val="0F1115"/>
                </a:solidFill>
                <a:ea typeface="+mn-lt"/>
                <a:cs typeface="+mn-lt"/>
              </a:rPr>
              <a:t>controle</a:t>
            </a:r>
            <a:r>
              <a:rPr lang="en-US" sz="2000" dirty="0" smtClean="0">
                <a:solidFill>
                  <a:srgbClr val="0F1115"/>
                </a:solidFill>
                <a:ea typeface="+mn-lt"/>
                <a:cs typeface="+mn-lt"/>
              </a:rPr>
              <a:t>.</a:t>
            </a:r>
          </a:p>
        </p:txBody>
      </p:sp>
      <p:pic>
        <p:nvPicPr>
          <p:cNvPr id="4" name="Imagem 3" descr="Diagrama, Aplicativo&#10;&#10;O conteúdo gerado por IA pode estar incorreto.">
            <a:extLst>
              <a:ext uri="{FF2B5EF4-FFF2-40B4-BE49-F238E27FC236}">
                <a16:creationId xmlns:a16="http://schemas.microsoft.com/office/drawing/2014/main" xmlns="" id="{C2FB7C01-48EA-3BAA-D62D-C1F244A741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3853" y="2127848"/>
            <a:ext cx="4640447" cy="3421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4406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Detecção</a:t>
            </a:r>
            <a:r>
              <a:rPr lang="en-US" dirty="0"/>
              <a:t> de </a:t>
            </a:r>
            <a:r>
              <a:rPr lang="en-US" dirty="0" err="1"/>
              <a:t>comportamentos</a:t>
            </a:r>
            <a:r>
              <a:rPr lang="en-US" dirty="0"/>
              <a:t> de </a:t>
            </a:r>
            <a:r>
              <a:rPr lang="en-US" dirty="0" err="1"/>
              <a:t>risco</a:t>
            </a:r>
            <a:r>
              <a:rPr lang="en-US" dirty="0"/>
              <a:t> </a:t>
            </a:r>
            <a:r>
              <a:rPr lang="en-US" dirty="0" err="1"/>
              <a:t>ao</a:t>
            </a:r>
            <a:r>
              <a:rPr lang="en-US" dirty="0"/>
              <a:t> volante</a:t>
            </a:r>
            <a:br>
              <a:rPr lang="en-US" dirty="0"/>
            </a:br>
            <a:r>
              <a:rPr lang="en-US" sz="2700" dirty="0" err="1" smtClean="0"/>
              <a:t>IoT</a:t>
            </a:r>
            <a:r>
              <a:rPr lang="en-US" sz="2700" dirty="0" smtClean="0"/>
              <a:t> </a:t>
            </a:r>
            <a:r>
              <a:rPr lang="en-US" sz="2700" dirty="0"/>
              <a:t>+ VC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847582" y="1825624"/>
            <a:ext cx="6344417" cy="503237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900"/>
              </a:spcBef>
              <a:buNone/>
            </a:pPr>
            <a:r>
              <a:rPr lang="en-US" sz="2000" b="1" dirty="0" err="1">
                <a:solidFill>
                  <a:srgbClr val="0F1115"/>
                </a:solidFill>
                <a:ea typeface="+mn-lt"/>
                <a:cs typeface="+mn-lt"/>
              </a:rPr>
              <a:t>Objetivo</a:t>
            </a:r>
            <a:r>
              <a:rPr lang="en-US" sz="2000" b="1" dirty="0">
                <a:solidFill>
                  <a:srgbClr val="0F1115"/>
                </a:solidFill>
                <a:ea typeface="+mn-lt"/>
                <a:cs typeface="+mn-lt"/>
              </a:rPr>
              <a:t>: </a:t>
            </a:r>
            <a:r>
              <a:rPr lang="en-US" sz="2000" dirty="0" err="1">
                <a:solidFill>
                  <a:srgbClr val="0F1115"/>
                </a:solidFill>
                <a:ea typeface="+mn-lt"/>
                <a:cs typeface="+mn-lt"/>
              </a:rPr>
              <a:t>desenvolver</a:t>
            </a:r>
            <a:r>
              <a:rPr lang="en-US" sz="2000" dirty="0">
                <a:solidFill>
                  <a:srgbClr val="0F1115"/>
                </a:solidFill>
                <a:ea typeface="+mn-lt"/>
                <a:cs typeface="+mn-lt"/>
              </a:rPr>
              <a:t> um </a:t>
            </a:r>
            <a:r>
              <a:rPr lang="en-US" sz="2000" dirty="0" err="1">
                <a:solidFill>
                  <a:srgbClr val="0F1115"/>
                </a:solidFill>
                <a:ea typeface="+mn-lt"/>
                <a:cs typeface="+mn-lt"/>
              </a:rPr>
              <a:t>sistema</a:t>
            </a:r>
            <a:r>
              <a:rPr lang="en-US" sz="2000" dirty="0">
                <a:solidFill>
                  <a:srgbClr val="0F1115"/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rgbClr val="0F1115"/>
                </a:solidFill>
                <a:ea typeface="+mn-lt"/>
                <a:cs typeface="+mn-lt"/>
              </a:rPr>
              <a:t>embarcado</a:t>
            </a:r>
            <a:r>
              <a:rPr lang="en-US" sz="2000" dirty="0">
                <a:solidFill>
                  <a:srgbClr val="0F1115"/>
                </a:solidFill>
                <a:ea typeface="+mn-lt"/>
                <a:cs typeface="+mn-lt"/>
              </a:rPr>
              <a:t> de </a:t>
            </a:r>
            <a:r>
              <a:rPr lang="en-US" sz="2000" dirty="0" err="1">
                <a:solidFill>
                  <a:srgbClr val="0F1115"/>
                </a:solidFill>
                <a:ea typeface="+mn-lt"/>
                <a:cs typeface="+mn-lt"/>
              </a:rPr>
              <a:t>baixo</a:t>
            </a:r>
            <a:r>
              <a:rPr lang="en-US" sz="2000" dirty="0">
                <a:solidFill>
                  <a:srgbClr val="0F1115"/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rgbClr val="0F1115"/>
                </a:solidFill>
                <a:ea typeface="+mn-lt"/>
                <a:cs typeface="+mn-lt"/>
              </a:rPr>
              <a:t>custo</a:t>
            </a:r>
            <a:r>
              <a:rPr lang="en-US" sz="2000" dirty="0">
                <a:solidFill>
                  <a:srgbClr val="0F1115"/>
                </a:solidFill>
                <a:ea typeface="+mn-lt"/>
                <a:cs typeface="+mn-lt"/>
              </a:rPr>
              <a:t> para </a:t>
            </a:r>
            <a:r>
              <a:rPr lang="en-US" sz="2000" dirty="0" err="1">
                <a:solidFill>
                  <a:srgbClr val="0F1115"/>
                </a:solidFill>
                <a:ea typeface="+mn-lt"/>
                <a:cs typeface="+mn-lt"/>
              </a:rPr>
              <a:t>detectar</a:t>
            </a:r>
            <a:r>
              <a:rPr lang="en-US" sz="2000" dirty="0">
                <a:solidFill>
                  <a:srgbClr val="0F1115"/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rgbClr val="0F1115"/>
                </a:solidFill>
                <a:ea typeface="+mn-lt"/>
                <a:cs typeface="+mn-lt"/>
              </a:rPr>
              <a:t>comportamentos</a:t>
            </a:r>
            <a:r>
              <a:rPr lang="en-US" sz="2000" dirty="0">
                <a:solidFill>
                  <a:srgbClr val="0F1115"/>
                </a:solidFill>
                <a:ea typeface="+mn-lt"/>
                <a:cs typeface="+mn-lt"/>
              </a:rPr>
              <a:t> de </a:t>
            </a:r>
            <a:r>
              <a:rPr lang="en-US" sz="2000" dirty="0" err="1">
                <a:solidFill>
                  <a:srgbClr val="0F1115"/>
                </a:solidFill>
                <a:ea typeface="+mn-lt"/>
                <a:cs typeface="+mn-lt"/>
              </a:rPr>
              <a:t>risco</a:t>
            </a:r>
            <a:r>
              <a:rPr lang="en-US" sz="2000" dirty="0">
                <a:solidFill>
                  <a:srgbClr val="0F1115"/>
                </a:solidFill>
                <a:ea typeface="+mn-lt"/>
                <a:cs typeface="+mn-lt"/>
              </a:rPr>
              <a:t>, </a:t>
            </a:r>
            <a:r>
              <a:rPr lang="en-US" sz="2000" dirty="0" err="1">
                <a:solidFill>
                  <a:srgbClr val="0F1115"/>
                </a:solidFill>
                <a:ea typeface="+mn-lt"/>
                <a:cs typeface="+mn-lt"/>
              </a:rPr>
              <a:t>como</a:t>
            </a:r>
            <a:r>
              <a:rPr lang="en-US" sz="2000" dirty="0">
                <a:solidFill>
                  <a:srgbClr val="0F1115"/>
                </a:solidFill>
                <a:ea typeface="+mn-lt"/>
                <a:cs typeface="+mn-lt"/>
              </a:rPr>
              <a:t> </a:t>
            </a:r>
            <a:r>
              <a:rPr lang="en-US" sz="2000" dirty="0" err="1">
                <a:solidFill>
                  <a:srgbClr val="0F1115"/>
                </a:solidFill>
                <a:ea typeface="+mn-lt"/>
                <a:cs typeface="+mn-lt"/>
              </a:rPr>
              <a:t>sonolência</a:t>
            </a:r>
            <a:r>
              <a:rPr lang="en-US" sz="2000" dirty="0">
                <a:solidFill>
                  <a:srgbClr val="0F1115"/>
                </a:solidFill>
                <a:ea typeface="+mn-lt"/>
                <a:cs typeface="+mn-lt"/>
              </a:rPr>
              <a:t>, </a:t>
            </a:r>
            <a:r>
              <a:rPr lang="en-US" sz="2000" dirty="0" err="1">
                <a:solidFill>
                  <a:srgbClr val="0F1115"/>
                </a:solidFill>
                <a:ea typeface="+mn-lt"/>
                <a:cs typeface="+mn-lt"/>
              </a:rPr>
              <a:t>uso</a:t>
            </a:r>
            <a:r>
              <a:rPr lang="en-US" sz="2000" dirty="0">
                <a:solidFill>
                  <a:srgbClr val="0F1115"/>
                </a:solidFill>
                <a:ea typeface="+mn-lt"/>
                <a:cs typeface="+mn-lt"/>
              </a:rPr>
              <a:t> de </a:t>
            </a:r>
            <a:r>
              <a:rPr lang="en-US" sz="2000" dirty="0" err="1">
                <a:solidFill>
                  <a:srgbClr val="0F1115"/>
                </a:solidFill>
                <a:ea typeface="+mn-lt"/>
                <a:cs typeface="+mn-lt"/>
              </a:rPr>
              <a:t>celular</a:t>
            </a:r>
            <a:r>
              <a:rPr lang="en-US" sz="2000" dirty="0">
                <a:solidFill>
                  <a:srgbClr val="0F1115"/>
                </a:solidFill>
                <a:ea typeface="+mn-lt"/>
                <a:cs typeface="+mn-lt"/>
              </a:rPr>
              <a:t>, </a:t>
            </a:r>
            <a:r>
              <a:rPr lang="en-US" sz="2000" dirty="0" err="1">
                <a:solidFill>
                  <a:srgbClr val="0F1115"/>
                </a:solidFill>
                <a:ea typeface="+mn-lt"/>
                <a:cs typeface="+mn-lt"/>
              </a:rPr>
              <a:t>fumo</a:t>
            </a:r>
            <a:r>
              <a:rPr lang="en-US" sz="2000" dirty="0">
                <a:solidFill>
                  <a:srgbClr val="0F1115"/>
                </a:solidFill>
                <a:ea typeface="+mn-lt"/>
                <a:cs typeface="+mn-lt"/>
              </a:rPr>
              <a:t> e </a:t>
            </a:r>
            <a:r>
              <a:rPr lang="en-US" sz="2000" dirty="0" err="1">
                <a:solidFill>
                  <a:srgbClr val="0F1115"/>
                </a:solidFill>
                <a:ea typeface="+mn-lt"/>
                <a:cs typeface="+mn-lt"/>
              </a:rPr>
              <a:t>falta</a:t>
            </a:r>
            <a:r>
              <a:rPr lang="en-US" sz="2000" dirty="0">
                <a:solidFill>
                  <a:srgbClr val="0F1115"/>
                </a:solidFill>
                <a:ea typeface="+mn-lt"/>
                <a:cs typeface="+mn-lt"/>
              </a:rPr>
              <a:t> do </a:t>
            </a:r>
            <a:r>
              <a:rPr lang="en-US" sz="2000" dirty="0" err="1">
                <a:solidFill>
                  <a:srgbClr val="0F1115"/>
                </a:solidFill>
                <a:ea typeface="+mn-lt"/>
                <a:cs typeface="+mn-lt"/>
              </a:rPr>
              <a:t>cinto</a:t>
            </a:r>
            <a:r>
              <a:rPr lang="en-US" sz="2000" dirty="0">
                <a:solidFill>
                  <a:srgbClr val="0F1115"/>
                </a:solidFill>
                <a:ea typeface="+mn-lt"/>
                <a:cs typeface="+mn-lt"/>
              </a:rPr>
              <a:t> de </a:t>
            </a:r>
            <a:r>
              <a:rPr lang="en-US" sz="2000" dirty="0" err="1">
                <a:solidFill>
                  <a:srgbClr val="0F1115"/>
                </a:solidFill>
                <a:ea typeface="+mn-lt"/>
                <a:cs typeface="+mn-lt"/>
              </a:rPr>
              <a:t>segurança</a:t>
            </a:r>
            <a:r>
              <a:rPr lang="en-US" sz="2000" dirty="0">
                <a:solidFill>
                  <a:srgbClr val="0F1115"/>
                </a:solidFill>
                <a:ea typeface="+mn-lt"/>
                <a:cs typeface="+mn-lt"/>
              </a:rPr>
              <a:t>, para </a:t>
            </a:r>
            <a:r>
              <a:rPr lang="en-US" sz="2000" dirty="0" err="1">
                <a:solidFill>
                  <a:srgbClr val="0F1115"/>
                </a:solidFill>
                <a:ea typeface="+mn-lt"/>
                <a:cs typeface="+mn-lt"/>
              </a:rPr>
              <a:t>reduzir</a:t>
            </a:r>
            <a:r>
              <a:rPr lang="en-US" sz="2000" dirty="0">
                <a:solidFill>
                  <a:srgbClr val="0F1115"/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rgbClr val="0F1115"/>
                </a:solidFill>
                <a:ea typeface="+mn-lt"/>
                <a:cs typeface="+mn-lt"/>
              </a:rPr>
              <a:t>acidentes</a:t>
            </a:r>
            <a:r>
              <a:rPr lang="en-US" sz="2000" dirty="0">
                <a:solidFill>
                  <a:srgbClr val="0F1115"/>
                </a:solidFill>
                <a:ea typeface="+mn-lt"/>
                <a:cs typeface="+mn-lt"/>
              </a:rPr>
              <a:t>.</a:t>
            </a:r>
            <a:endParaRPr lang="pt-BR" sz="2000" dirty="0">
              <a:ea typeface="+mn-lt"/>
              <a:cs typeface="+mn-lt"/>
            </a:endParaRPr>
          </a:p>
          <a:p>
            <a:pPr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0F1115"/>
                </a:solidFill>
                <a:ea typeface="+mn-lt"/>
                <a:cs typeface="+mn-lt"/>
              </a:rPr>
              <a:t>Como </a:t>
            </a:r>
            <a:r>
              <a:rPr lang="en-US" sz="2000" b="1" dirty="0" err="1">
                <a:solidFill>
                  <a:srgbClr val="0F1115"/>
                </a:solidFill>
                <a:ea typeface="+mn-lt"/>
                <a:cs typeface="+mn-lt"/>
              </a:rPr>
              <a:t>funciona</a:t>
            </a:r>
            <a:r>
              <a:rPr lang="en-US" sz="2000" b="1" dirty="0">
                <a:solidFill>
                  <a:srgbClr val="0F1115"/>
                </a:solidFill>
                <a:ea typeface="+mn-lt"/>
                <a:cs typeface="+mn-lt"/>
              </a:rPr>
              <a:t>:</a:t>
            </a:r>
            <a:endParaRPr lang="en-US" sz="2000" dirty="0">
              <a:ea typeface="+mn-lt"/>
              <a:cs typeface="+mn-lt"/>
            </a:endParaRPr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000" dirty="0">
                <a:solidFill>
                  <a:srgbClr val="0F1115"/>
                </a:solidFill>
                <a:ea typeface="+mn-lt"/>
                <a:cs typeface="+mn-lt"/>
              </a:rPr>
              <a:t>Uma </a:t>
            </a:r>
            <a:r>
              <a:rPr lang="en-US" sz="2000" dirty="0" err="1">
                <a:solidFill>
                  <a:srgbClr val="0F1115"/>
                </a:solidFill>
                <a:ea typeface="+mn-lt"/>
                <a:cs typeface="+mn-lt"/>
              </a:rPr>
              <a:t>câmera</a:t>
            </a:r>
            <a:r>
              <a:rPr lang="en-US" sz="2000" dirty="0">
                <a:solidFill>
                  <a:srgbClr val="0F1115"/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rgbClr val="0F1115"/>
                </a:solidFill>
                <a:ea typeface="+mn-lt"/>
                <a:cs typeface="+mn-lt"/>
              </a:rPr>
              <a:t>filma</a:t>
            </a:r>
            <a:r>
              <a:rPr lang="en-US" sz="2000" dirty="0">
                <a:solidFill>
                  <a:srgbClr val="0F1115"/>
                </a:solidFill>
                <a:ea typeface="+mn-lt"/>
                <a:cs typeface="+mn-lt"/>
              </a:rPr>
              <a:t> o </a:t>
            </a:r>
            <a:r>
              <a:rPr lang="en-US" sz="2000" dirty="0" err="1">
                <a:solidFill>
                  <a:srgbClr val="0F1115"/>
                </a:solidFill>
                <a:ea typeface="+mn-lt"/>
                <a:cs typeface="+mn-lt"/>
              </a:rPr>
              <a:t>motorista</a:t>
            </a:r>
            <a:r>
              <a:rPr lang="en-US" sz="2000" dirty="0">
                <a:solidFill>
                  <a:srgbClr val="0F1115"/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rgbClr val="0F1115"/>
                </a:solidFill>
                <a:ea typeface="+mn-lt"/>
                <a:cs typeface="+mn-lt"/>
              </a:rPr>
              <a:t>em</a:t>
            </a:r>
            <a:r>
              <a:rPr lang="en-US" sz="2000" dirty="0">
                <a:solidFill>
                  <a:srgbClr val="0F1115"/>
                </a:solidFill>
                <a:ea typeface="+mn-lt"/>
                <a:cs typeface="+mn-lt"/>
              </a:rPr>
              <a:t> tempo real.</a:t>
            </a:r>
            <a:endParaRPr lang="en-US" sz="2000" dirty="0">
              <a:ea typeface="+mn-lt"/>
              <a:cs typeface="+mn-lt"/>
            </a:endParaRPr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000" dirty="0">
                <a:solidFill>
                  <a:srgbClr val="0F1115"/>
                </a:solidFill>
                <a:ea typeface="+mn-lt"/>
                <a:cs typeface="+mn-lt"/>
              </a:rPr>
              <a:t>Um </a:t>
            </a:r>
            <a:r>
              <a:rPr lang="en-US" sz="2000" dirty="0" err="1">
                <a:solidFill>
                  <a:srgbClr val="0F1115"/>
                </a:solidFill>
                <a:ea typeface="+mn-lt"/>
                <a:cs typeface="+mn-lt"/>
              </a:rPr>
              <a:t>comitê</a:t>
            </a:r>
            <a:r>
              <a:rPr lang="en-US" sz="2000" dirty="0">
                <a:solidFill>
                  <a:srgbClr val="0F1115"/>
                </a:solidFill>
                <a:ea typeface="+mn-lt"/>
                <a:cs typeface="+mn-lt"/>
              </a:rPr>
              <a:t> de </a:t>
            </a:r>
            <a:r>
              <a:rPr lang="en-US" sz="2000" dirty="0" err="1">
                <a:solidFill>
                  <a:srgbClr val="0F1115"/>
                </a:solidFill>
                <a:ea typeface="+mn-lt"/>
                <a:cs typeface="+mn-lt"/>
              </a:rPr>
              <a:t>modelos</a:t>
            </a:r>
            <a:r>
              <a:rPr lang="en-US" sz="2000" dirty="0">
                <a:solidFill>
                  <a:srgbClr val="0F1115"/>
                </a:solidFill>
                <a:ea typeface="+mn-lt"/>
                <a:cs typeface="+mn-lt"/>
              </a:rPr>
              <a:t> de IA, </a:t>
            </a:r>
            <a:r>
              <a:rPr lang="en-US" sz="2000" dirty="0" err="1">
                <a:solidFill>
                  <a:srgbClr val="0F1115"/>
                </a:solidFill>
                <a:ea typeface="+mn-lt"/>
                <a:cs typeface="+mn-lt"/>
              </a:rPr>
              <a:t>rodando</a:t>
            </a:r>
            <a:r>
              <a:rPr lang="en-US" sz="2000" dirty="0">
                <a:solidFill>
                  <a:srgbClr val="0F1115"/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rgbClr val="0F1115"/>
                </a:solidFill>
                <a:ea typeface="+mn-lt"/>
                <a:cs typeface="+mn-lt"/>
              </a:rPr>
              <a:t>em</a:t>
            </a:r>
            <a:r>
              <a:rPr lang="en-US" sz="2000" dirty="0">
                <a:solidFill>
                  <a:srgbClr val="0F1115"/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rgbClr val="0F1115"/>
                </a:solidFill>
                <a:ea typeface="+mn-lt"/>
                <a:cs typeface="+mn-lt"/>
              </a:rPr>
              <a:t>uma</a:t>
            </a:r>
            <a:r>
              <a:rPr lang="en-US" sz="2000" dirty="0">
                <a:solidFill>
                  <a:srgbClr val="0F1115"/>
                </a:solidFill>
                <a:ea typeface="+mn-lt"/>
                <a:cs typeface="+mn-lt"/>
              </a:rPr>
              <a:t> Raspberry Pi, </a:t>
            </a:r>
            <a:r>
              <a:rPr lang="en-US" sz="2000" dirty="0" err="1">
                <a:solidFill>
                  <a:srgbClr val="0F1115"/>
                </a:solidFill>
                <a:ea typeface="+mn-lt"/>
                <a:cs typeface="+mn-lt"/>
              </a:rPr>
              <a:t>analisa</a:t>
            </a:r>
            <a:r>
              <a:rPr lang="en-US" sz="2000" dirty="0">
                <a:solidFill>
                  <a:srgbClr val="0F1115"/>
                </a:solidFill>
                <a:ea typeface="+mn-lt"/>
                <a:cs typeface="+mn-lt"/>
              </a:rPr>
              <a:t> o </a:t>
            </a:r>
            <a:r>
              <a:rPr lang="en-US" sz="2000" dirty="0" err="1">
                <a:solidFill>
                  <a:srgbClr val="0F1115"/>
                </a:solidFill>
                <a:ea typeface="+mn-lt"/>
                <a:cs typeface="+mn-lt"/>
              </a:rPr>
              <a:t>vídeo</a:t>
            </a:r>
            <a:r>
              <a:rPr lang="en-US" sz="2000" dirty="0">
                <a:solidFill>
                  <a:srgbClr val="0F1115"/>
                </a:solidFill>
                <a:ea typeface="+mn-lt"/>
                <a:cs typeface="+mn-lt"/>
              </a:rPr>
              <a:t> para </a:t>
            </a:r>
            <a:r>
              <a:rPr lang="en-US" sz="2000" dirty="0" err="1">
                <a:solidFill>
                  <a:srgbClr val="0F1115"/>
                </a:solidFill>
                <a:ea typeface="+mn-lt"/>
                <a:cs typeface="+mn-lt"/>
              </a:rPr>
              <a:t>identificar</a:t>
            </a:r>
            <a:r>
              <a:rPr lang="en-US" sz="2000" dirty="0">
                <a:solidFill>
                  <a:srgbClr val="0F1115"/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rgbClr val="0F1115"/>
                </a:solidFill>
                <a:ea typeface="+mn-lt"/>
                <a:cs typeface="+mn-lt"/>
              </a:rPr>
              <a:t>comportamentos</a:t>
            </a:r>
            <a:r>
              <a:rPr lang="en-US" sz="2000" dirty="0">
                <a:solidFill>
                  <a:srgbClr val="0F1115"/>
                </a:solidFill>
                <a:ea typeface="+mn-lt"/>
                <a:cs typeface="+mn-lt"/>
              </a:rPr>
              <a:t> de </a:t>
            </a:r>
            <a:r>
              <a:rPr lang="en-US" sz="2000" dirty="0" err="1">
                <a:solidFill>
                  <a:srgbClr val="0F1115"/>
                </a:solidFill>
                <a:ea typeface="+mn-lt"/>
                <a:cs typeface="+mn-lt"/>
              </a:rPr>
              <a:t>risco</a:t>
            </a:r>
            <a:r>
              <a:rPr lang="en-US" sz="2000" dirty="0">
                <a:solidFill>
                  <a:srgbClr val="0F1115"/>
                </a:solidFill>
                <a:ea typeface="+mn-lt"/>
                <a:cs typeface="+mn-lt"/>
              </a:rPr>
              <a:t>.</a:t>
            </a:r>
            <a:endParaRPr lang="en-US" sz="2000" dirty="0">
              <a:ea typeface="+mn-lt"/>
              <a:cs typeface="+mn-lt"/>
            </a:endParaRPr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000" dirty="0" err="1">
                <a:solidFill>
                  <a:srgbClr val="0F1115"/>
                </a:solidFill>
                <a:ea typeface="+mn-lt"/>
                <a:cs typeface="+mn-lt"/>
              </a:rPr>
              <a:t>Alertas</a:t>
            </a:r>
            <a:r>
              <a:rPr lang="en-US" sz="2000" dirty="0">
                <a:solidFill>
                  <a:srgbClr val="0F1115"/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rgbClr val="0F1115"/>
                </a:solidFill>
                <a:ea typeface="+mn-lt"/>
                <a:cs typeface="+mn-lt"/>
              </a:rPr>
              <a:t>sonoros</a:t>
            </a:r>
            <a:r>
              <a:rPr lang="en-US" sz="2000" dirty="0">
                <a:solidFill>
                  <a:srgbClr val="0F1115"/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rgbClr val="0F1115"/>
                </a:solidFill>
                <a:ea typeface="+mn-lt"/>
                <a:cs typeface="+mn-lt"/>
              </a:rPr>
              <a:t>ou</a:t>
            </a:r>
            <a:r>
              <a:rPr lang="en-US" sz="2000" dirty="0">
                <a:solidFill>
                  <a:srgbClr val="0F1115"/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rgbClr val="0F1115"/>
                </a:solidFill>
                <a:ea typeface="+mn-lt"/>
                <a:cs typeface="+mn-lt"/>
              </a:rPr>
              <a:t>visuais</a:t>
            </a:r>
            <a:r>
              <a:rPr lang="en-US" sz="2000" dirty="0">
                <a:solidFill>
                  <a:srgbClr val="0F1115"/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rgbClr val="0F1115"/>
                </a:solidFill>
                <a:ea typeface="+mn-lt"/>
                <a:cs typeface="+mn-lt"/>
              </a:rPr>
              <a:t>são</a:t>
            </a:r>
            <a:r>
              <a:rPr lang="en-US" sz="2000" dirty="0">
                <a:solidFill>
                  <a:srgbClr val="0F1115"/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rgbClr val="0F1115"/>
                </a:solidFill>
                <a:ea typeface="+mn-lt"/>
                <a:cs typeface="+mn-lt"/>
              </a:rPr>
              <a:t>acionados</a:t>
            </a:r>
            <a:r>
              <a:rPr lang="en-US" sz="2000" dirty="0">
                <a:solidFill>
                  <a:srgbClr val="0F1115"/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rgbClr val="0F1115"/>
                </a:solidFill>
                <a:ea typeface="+mn-lt"/>
                <a:cs typeface="+mn-lt"/>
              </a:rPr>
              <a:t>sempre</a:t>
            </a:r>
            <a:r>
              <a:rPr lang="en-US" sz="2000" dirty="0">
                <a:solidFill>
                  <a:srgbClr val="0F1115"/>
                </a:solidFill>
                <a:ea typeface="+mn-lt"/>
                <a:cs typeface="+mn-lt"/>
              </a:rPr>
              <a:t> que um </a:t>
            </a:r>
            <a:r>
              <a:rPr lang="en-US" sz="2000" dirty="0" err="1">
                <a:solidFill>
                  <a:srgbClr val="0F1115"/>
                </a:solidFill>
                <a:ea typeface="+mn-lt"/>
                <a:cs typeface="+mn-lt"/>
              </a:rPr>
              <a:t>risco</a:t>
            </a:r>
            <a:r>
              <a:rPr lang="en-US" sz="2000" dirty="0">
                <a:solidFill>
                  <a:srgbClr val="0F1115"/>
                </a:solidFill>
                <a:ea typeface="+mn-lt"/>
                <a:cs typeface="+mn-lt"/>
              </a:rPr>
              <a:t> é </a:t>
            </a:r>
            <a:r>
              <a:rPr lang="en-US" sz="2000" dirty="0" err="1">
                <a:solidFill>
                  <a:srgbClr val="0F1115"/>
                </a:solidFill>
                <a:ea typeface="+mn-lt"/>
                <a:cs typeface="+mn-lt"/>
              </a:rPr>
              <a:t>detectado</a:t>
            </a:r>
            <a:r>
              <a:rPr lang="en-US" sz="2000" dirty="0" smtClean="0">
                <a:solidFill>
                  <a:srgbClr val="0F1115"/>
                </a:solidFill>
                <a:ea typeface="+mn-lt"/>
                <a:cs typeface="+mn-lt"/>
              </a:rPr>
              <a:t>.</a:t>
            </a:r>
            <a:endParaRPr lang="en-US" sz="2000" dirty="0">
              <a:ea typeface="+mn-lt"/>
              <a:cs typeface="+mn-lt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xmlns="" id="{46700A7B-1D8D-7914-0662-5768144755B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-191" b="5917"/>
          <a:stretch>
            <a:fillRect/>
          </a:stretch>
        </p:blipFill>
        <p:spPr>
          <a:xfrm>
            <a:off x="492016" y="2508106"/>
            <a:ext cx="5123748" cy="3261973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xmlns="" id="{7318DEEA-B3A3-2046-7E1E-B6EB38364341}"/>
              </a:ext>
            </a:extLst>
          </p:cNvPr>
          <p:cNvSpPr txBox="1"/>
          <p:nvPr/>
        </p:nvSpPr>
        <p:spPr>
          <a:xfrm>
            <a:off x="1423498" y="5770079"/>
            <a:ext cx="3260784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dirty="0" err="1">
                <a:solidFill>
                  <a:srgbClr val="0F1115"/>
                </a:solidFill>
                <a:latin typeface="TW Cen MT"/>
                <a:ea typeface="+mn-lt"/>
                <a:cs typeface="+mn-lt"/>
              </a:rPr>
              <a:t>Pode</a:t>
            </a:r>
            <a:r>
              <a:rPr lang="en-US" sz="1400" dirty="0">
                <a:solidFill>
                  <a:srgbClr val="0F1115"/>
                </a:solidFill>
                <a:latin typeface="TW Cen MT"/>
                <a:ea typeface="+mn-lt"/>
                <a:cs typeface="+mn-lt"/>
              </a:rPr>
              <a:t> </a:t>
            </a:r>
            <a:r>
              <a:rPr lang="en-US" sz="1400" dirty="0" err="1">
                <a:solidFill>
                  <a:srgbClr val="0F1115"/>
                </a:solidFill>
                <a:latin typeface="TW Cen MT"/>
                <a:ea typeface="+mn-lt"/>
                <a:cs typeface="+mn-lt"/>
              </a:rPr>
              <a:t>ser</a:t>
            </a:r>
            <a:r>
              <a:rPr lang="en-US" sz="1400" dirty="0">
                <a:solidFill>
                  <a:srgbClr val="0F1115"/>
                </a:solidFill>
                <a:latin typeface="TW Cen MT"/>
                <a:ea typeface="+mn-lt"/>
                <a:cs typeface="+mn-lt"/>
              </a:rPr>
              <a:t> </a:t>
            </a:r>
            <a:r>
              <a:rPr lang="en-US" sz="1400" dirty="0" err="1">
                <a:solidFill>
                  <a:srgbClr val="0F1115"/>
                </a:solidFill>
                <a:latin typeface="TW Cen MT"/>
                <a:ea typeface="+mn-lt"/>
                <a:cs typeface="+mn-lt"/>
              </a:rPr>
              <a:t>instalado</a:t>
            </a:r>
            <a:r>
              <a:rPr lang="en-US" sz="1400" dirty="0">
                <a:solidFill>
                  <a:srgbClr val="0F1115"/>
                </a:solidFill>
                <a:latin typeface="TW Cen MT"/>
                <a:ea typeface="+mn-lt"/>
                <a:cs typeface="+mn-lt"/>
              </a:rPr>
              <a:t> </a:t>
            </a:r>
            <a:r>
              <a:rPr lang="en-US" sz="1400" dirty="0" err="1">
                <a:solidFill>
                  <a:srgbClr val="0F1115"/>
                </a:solidFill>
                <a:latin typeface="TW Cen MT"/>
                <a:ea typeface="+mn-lt"/>
                <a:cs typeface="+mn-lt"/>
              </a:rPr>
              <a:t>em</a:t>
            </a:r>
            <a:r>
              <a:rPr lang="en-US" sz="1400" dirty="0">
                <a:solidFill>
                  <a:srgbClr val="0F1115"/>
                </a:solidFill>
                <a:latin typeface="TW Cen MT"/>
                <a:ea typeface="+mn-lt"/>
                <a:cs typeface="+mn-lt"/>
              </a:rPr>
              <a:t> </a:t>
            </a:r>
            <a:r>
              <a:rPr lang="en-US" sz="1400" dirty="0" err="1">
                <a:solidFill>
                  <a:srgbClr val="0F1115"/>
                </a:solidFill>
                <a:latin typeface="TW Cen MT"/>
                <a:ea typeface="+mn-lt"/>
                <a:cs typeface="+mn-lt"/>
              </a:rPr>
              <a:t>qualquer</a:t>
            </a:r>
            <a:r>
              <a:rPr lang="en-US" sz="1400" dirty="0">
                <a:solidFill>
                  <a:srgbClr val="0F1115"/>
                </a:solidFill>
                <a:latin typeface="TW Cen MT"/>
                <a:ea typeface="+mn-lt"/>
                <a:cs typeface="+mn-lt"/>
              </a:rPr>
              <a:t> </a:t>
            </a:r>
            <a:r>
              <a:rPr lang="en-US" sz="1400" dirty="0" err="1">
                <a:solidFill>
                  <a:srgbClr val="0F1115"/>
                </a:solidFill>
                <a:latin typeface="TW Cen MT"/>
                <a:ea typeface="+mn-lt"/>
                <a:cs typeface="+mn-lt"/>
              </a:rPr>
              <a:t>veículo</a:t>
            </a:r>
            <a:r>
              <a:rPr lang="en-US" sz="1400" dirty="0">
                <a:solidFill>
                  <a:srgbClr val="0F1115"/>
                </a:solidFill>
                <a:latin typeface="TW Cen MT"/>
                <a:ea typeface="+mn-lt"/>
                <a:cs typeface="+mn-lt"/>
              </a:rPr>
              <a:t>, e.g., </a:t>
            </a:r>
            <a:r>
              <a:rPr lang="en-US" sz="1400" dirty="0" err="1">
                <a:solidFill>
                  <a:srgbClr val="0F1115"/>
                </a:solidFill>
                <a:latin typeface="TW Cen MT"/>
                <a:ea typeface="+mn-lt"/>
                <a:cs typeface="+mn-lt"/>
              </a:rPr>
              <a:t>frotas</a:t>
            </a:r>
            <a:r>
              <a:rPr lang="en-US" sz="1400" dirty="0">
                <a:solidFill>
                  <a:srgbClr val="0F1115"/>
                </a:solidFill>
                <a:latin typeface="TW Cen MT"/>
                <a:ea typeface="+mn-lt"/>
                <a:cs typeface="+mn-lt"/>
              </a:rPr>
              <a:t> de </a:t>
            </a:r>
            <a:r>
              <a:rPr lang="en-US" sz="1400" dirty="0" err="1">
                <a:solidFill>
                  <a:srgbClr val="0F1115"/>
                </a:solidFill>
                <a:latin typeface="TW Cen MT"/>
                <a:ea typeface="+mn-lt"/>
                <a:cs typeface="+mn-lt"/>
              </a:rPr>
              <a:t>caminhões</a:t>
            </a:r>
            <a:r>
              <a:rPr lang="en-US" sz="1400" dirty="0">
                <a:solidFill>
                  <a:srgbClr val="0F1115"/>
                </a:solidFill>
                <a:latin typeface="TW Cen MT"/>
                <a:ea typeface="+mn-lt"/>
                <a:cs typeface="+mn-lt"/>
              </a:rPr>
              <a:t>, </a:t>
            </a:r>
            <a:r>
              <a:rPr lang="en-US" sz="1400" dirty="0" err="1">
                <a:solidFill>
                  <a:srgbClr val="0F1115"/>
                </a:solidFill>
                <a:latin typeface="TW Cen MT"/>
                <a:ea typeface="+mn-lt"/>
                <a:cs typeface="+mn-lt"/>
              </a:rPr>
              <a:t>ônibus</a:t>
            </a:r>
            <a:r>
              <a:rPr lang="en-US" sz="1400" dirty="0">
                <a:solidFill>
                  <a:srgbClr val="0F1115"/>
                </a:solidFill>
                <a:latin typeface="TW Cen MT"/>
                <a:ea typeface="+mn-lt"/>
                <a:cs typeface="+mn-lt"/>
              </a:rPr>
              <a:t> e </a:t>
            </a:r>
            <a:r>
              <a:rPr lang="en-US" sz="1400" dirty="0" err="1">
                <a:solidFill>
                  <a:srgbClr val="0F1115"/>
                </a:solidFill>
                <a:latin typeface="TW Cen MT"/>
                <a:ea typeface="+mn-lt"/>
                <a:cs typeface="+mn-lt"/>
              </a:rPr>
              <a:t>táxis</a:t>
            </a:r>
            <a:r>
              <a:rPr lang="en-US" sz="1400" dirty="0">
                <a:solidFill>
                  <a:srgbClr val="0F1115"/>
                </a:solidFill>
                <a:latin typeface="TW Cen MT"/>
                <a:ea typeface="+mn-lt"/>
                <a:cs typeface="+mn-lt"/>
              </a:rPr>
              <a:t>.</a:t>
            </a:r>
            <a:endParaRPr lang="pt-BR" sz="1400" dirty="0">
              <a:solidFill>
                <a:srgbClr val="0F1115"/>
              </a:solidFill>
              <a:latin typeface="TW Cen MT"/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3344468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498</Words>
  <Application>Microsoft Office PowerPoint</Application>
  <PresentationFormat>Widescreen</PresentationFormat>
  <Paragraphs>176</Paragraphs>
  <Slides>17</Slides>
  <Notes>7</Notes>
  <HiddenSlides>0</HiddenSlides>
  <MMClips>0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17</vt:i4>
      </vt:variant>
    </vt:vector>
  </HeadingPairs>
  <TitlesOfParts>
    <vt:vector size="26" baseType="lpstr">
      <vt:lpstr>Arial</vt:lpstr>
      <vt:lpstr>Calibri</vt:lpstr>
      <vt:lpstr>Calibri Light</vt:lpstr>
      <vt:lpstr>Courier New</vt:lpstr>
      <vt:lpstr>Roboto</vt:lpstr>
      <vt:lpstr>Times New Roman</vt:lpstr>
      <vt:lpstr>Tw Cen MT</vt:lpstr>
      <vt:lpstr>Tw Cen MT</vt:lpstr>
      <vt:lpstr>Tema do Office</vt:lpstr>
      <vt:lpstr>C24 - Inteligência Artificial: Projetos selecionados</vt:lpstr>
      <vt:lpstr>O laboratório</vt:lpstr>
      <vt:lpstr>Áreas de pesquisa</vt:lpstr>
      <vt:lpstr>Parcerias</vt:lpstr>
      <vt:lpstr>Oportunidades</vt:lpstr>
      <vt:lpstr>Projetos</vt:lpstr>
      <vt:lpstr>Detecção de incêndios florestais IoT + VC + LoRA</vt:lpstr>
      <vt:lpstr>Gestão Inteligente de Tráfego IoT + VC</vt:lpstr>
      <vt:lpstr>Detecção de comportamentos de risco ao volante IoT + VC</vt:lpstr>
      <vt:lpstr>Rastreamento ocular para interação homem-máquina IoT + VC</vt:lpstr>
      <vt:lpstr>Apresentação do PowerPoint</vt:lpstr>
      <vt:lpstr>Apresentação do PowerPoint</vt:lpstr>
      <vt:lpstr>Apresentação do PowerPoint</vt:lpstr>
      <vt:lpstr>classificação da qualidade do café VC</vt:lpstr>
      <vt:lpstr>Criação de Antenas auxiliada por ia ML + Eletromagnetismo</vt:lpstr>
      <vt:lpstr>Vídeos</vt:lpstr>
      <vt:lpstr>Obrigado!  Perguntas?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Felipe Augusto Pereira de Figueiredo</dc:creator>
  <cp:lastModifiedBy>Felipe Augusto Pereira de Figueiredo</cp:lastModifiedBy>
  <cp:revision>9</cp:revision>
  <dcterms:created xsi:type="dcterms:W3CDTF">2026-01-16T01:57:31Z</dcterms:created>
  <dcterms:modified xsi:type="dcterms:W3CDTF">2026-01-16T20:57:56Z</dcterms:modified>
</cp:coreProperties>
</file>